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y="6858000" cx="9144000"/>
  <p:notesSz cx="6858000" cy="9144000"/>
  <p:embeddedFontLst>
    <p:embeddedFont>
      <p:font typeface="Libre Franklin"/>
      <p:regular r:id="rId31"/>
      <p:bold r:id="rId32"/>
      <p:italic r:id="rId33"/>
      <p:boldItalic r:id="rId34"/>
    </p:embeddedFont>
    <p:embeddedFont>
      <p:font typeface="Short Stack"/>
      <p:regular r:id="rId35"/>
    </p:embeddedFont>
    <p:embeddedFont>
      <p:font typeface="Libre Franklin Medium"/>
      <p:regular r:id="rId36"/>
      <p:bold r:id="rId37"/>
      <p:italic r:id="rId38"/>
      <p:boldItalic r:id="rId39"/>
    </p:embeddedFont>
    <p:embeddedFont>
      <p:font typeface="Patrick Hand SC"/>
      <p:regular r:id="rId40"/>
    </p:embeddedFont>
    <p:embeddedFont>
      <p:font typeface="Open Sans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45" roundtripDataSignature="AMtx7mgFfalTikRbG9V9N5uDHj4dyyZQ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899AF49-7CF1-4EE9-812C-EE48D370A16E}">
  <a:tblStyle styleId="{C899AF49-7CF1-4EE9-812C-EE48D370A16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25BF4C1B-BC19-40EF-8C2C-2ACFCABA105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atrickHandSC-regular.fntdata"/><Relationship Id="rId20" Type="http://schemas.openxmlformats.org/officeDocument/2006/relationships/slide" Target="slides/slide13.xml"/><Relationship Id="rId42" Type="http://schemas.openxmlformats.org/officeDocument/2006/relationships/font" Target="fonts/OpenSans-bold.fntdata"/><Relationship Id="rId41" Type="http://schemas.openxmlformats.org/officeDocument/2006/relationships/font" Target="fonts/OpenSans-regular.fntdata"/><Relationship Id="rId22" Type="http://schemas.openxmlformats.org/officeDocument/2006/relationships/slide" Target="slides/slide15.xml"/><Relationship Id="rId44" Type="http://schemas.openxmlformats.org/officeDocument/2006/relationships/font" Target="fonts/OpenSans-boldItalic.fntdata"/><Relationship Id="rId21" Type="http://schemas.openxmlformats.org/officeDocument/2006/relationships/slide" Target="slides/slide14.xml"/><Relationship Id="rId43" Type="http://schemas.openxmlformats.org/officeDocument/2006/relationships/font" Target="fonts/OpenSans-italic.fntdata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45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LibreFranklin-regular.fntdata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font" Target="fonts/LibreFranklin-italic.fntdata"/><Relationship Id="rId10" Type="http://schemas.openxmlformats.org/officeDocument/2006/relationships/slide" Target="slides/slide3.xml"/><Relationship Id="rId32" Type="http://schemas.openxmlformats.org/officeDocument/2006/relationships/font" Target="fonts/LibreFranklin-bold.fntdata"/><Relationship Id="rId13" Type="http://schemas.openxmlformats.org/officeDocument/2006/relationships/slide" Target="slides/slide6.xml"/><Relationship Id="rId35" Type="http://schemas.openxmlformats.org/officeDocument/2006/relationships/font" Target="fonts/ShortStack-regular.fntdata"/><Relationship Id="rId12" Type="http://schemas.openxmlformats.org/officeDocument/2006/relationships/slide" Target="slides/slide5.xml"/><Relationship Id="rId34" Type="http://schemas.openxmlformats.org/officeDocument/2006/relationships/font" Target="fonts/LibreFranklin-boldItalic.fntdata"/><Relationship Id="rId15" Type="http://schemas.openxmlformats.org/officeDocument/2006/relationships/slide" Target="slides/slide8.xml"/><Relationship Id="rId37" Type="http://schemas.openxmlformats.org/officeDocument/2006/relationships/font" Target="fonts/LibreFranklinMedium-bold.fntdata"/><Relationship Id="rId14" Type="http://schemas.openxmlformats.org/officeDocument/2006/relationships/slide" Target="slides/slide7.xml"/><Relationship Id="rId36" Type="http://schemas.openxmlformats.org/officeDocument/2006/relationships/font" Target="fonts/LibreFranklinMedium-regular.fntdata"/><Relationship Id="rId17" Type="http://schemas.openxmlformats.org/officeDocument/2006/relationships/slide" Target="slides/slide10.xml"/><Relationship Id="rId39" Type="http://schemas.openxmlformats.org/officeDocument/2006/relationships/font" Target="fonts/LibreFranklinMedium-boldItalic.fntdata"/><Relationship Id="rId16" Type="http://schemas.openxmlformats.org/officeDocument/2006/relationships/slide" Target="slides/slide9.xml"/><Relationship Id="rId38" Type="http://schemas.openxmlformats.org/officeDocument/2006/relationships/font" Target="fonts/LibreFranklinMedium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653da70afb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g3653da70afb_1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653da70afb_1_2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g3653da70afb_1_25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653da70afb_1_25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g3653da70afb_1_25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653da70afb_1_2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g3653da70afb_1_25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653da70afb_1_26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g3653da70afb_1_26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653da70afb_1_26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g3653da70afb_1_2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653da70afb_1_26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g3653da70afb_1_2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653da70afb_1_26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g3653da70afb_1_26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653da70afb_1_26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g3653da70afb_1_2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653da70afb_1_26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g3653da70afb_1_2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653da70afb_1_26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g3653da70afb_1_26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653da70afb_1_26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g3653da70afb_1_2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7cad048a3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g37cad048a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653da70afb_1_2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2" name="Google Shape;302;g3653da70afb_1_26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7c4181e42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g37c4181e42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7c8507b6f6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g37c8507b6f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653da70afb_1_26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3" name="Google Shape;323;g3653da70afb_1_26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653da70afb_1_27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" name="Google Shape;342;g3653da70afb_1_2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653da70afb_1_27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g3653da70afb_1_27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653da70afb_1_2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3" name="Google Shape;353;g3653da70afb_1_27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9" name="Google Shape;35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type="title"/>
          </p:nvPr>
        </p:nvSpPr>
        <p:spPr>
          <a:xfrm>
            <a:off x="533399" y="611872"/>
            <a:ext cx="384048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Libre Franklin Medium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" type="body"/>
          </p:nvPr>
        </p:nvSpPr>
        <p:spPr>
          <a:xfrm>
            <a:off x="4742824" y="368300"/>
            <a:ext cx="3840480" cy="5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227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420"/>
              <a:buChar char="⚫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Char char="⚫"/>
              <a:defRPr sz="20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683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6pPr>
            <a:lvl7pPr indent="-3683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7pPr>
            <a:lvl8pPr indent="-3683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8pPr>
            <a:lvl9pPr indent="-3683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9pPr>
          </a:lstStyle>
          <a:p/>
        </p:txBody>
      </p:sp>
      <p:sp>
        <p:nvSpPr>
          <p:cNvPr id="18" name="Google Shape;18;p21"/>
          <p:cNvSpPr txBox="1"/>
          <p:nvPr>
            <p:ph idx="2" type="body"/>
          </p:nvPr>
        </p:nvSpPr>
        <p:spPr>
          <a:xfrm>
            <a:off x="533399" y="1787856"/>
            <a:ext cx="3840480" cy="3720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2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9pPr>
          </a:lstStyle>
          <a:p/>
        </p:txBody>
      </p:sp>
      <p:sp>
        <p:nvSpPr>
          <p:cNvPr id="19" name="Google Shape;19;p21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1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8627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352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59595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4" name="Google Shape;24;p14"/>
          <p:cNvSpPr txBox="1"/>
          <p:nvPr>
            <p:ph type="ctrTitle"/>
          </p:nvPr>
        </p:nvSpPr>
        <p:spPr>
          <a:xfrm>
            <a:off x="1322921" y="1523999"/>
            <a:ext cx="6498158" cy="17248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5060"/>
              <a:buFont typeface="Noto Sans Symbols"/>
              <a:buNone/>
              <a:defRPr sz="4600">
                <a:solidFill>
                  <a:schemeClr val="accen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" type="subTitle"/>
          </p:nvPr>
        </p:nvSpPr>
        <p:spPr>
          <a:xfrm>
            <a:off x="1322921" y="3299012"/>
            <a:ext cx="6498159" cy="916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None/>
              <a:defRPr sz="1800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2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4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" type="body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⚫"/>
              <a:defRPr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 con imagen">
  <p:cSld name="Diapositiva de título con image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 txBox="1"/>
          <p:nvPr>
            <p:ph type="ctrTitle"/>
          </p:nvPr>
        </p:nvSpPr>
        <p:spPr>
          <a:xfrm>
            <a:off x="363538" y="3352801"/>
            <a:ext cx="8416925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1" type="subTitle"/>
          </p:nvPr>
        </p:nvSpPr>
        <p:spPr>
          <a:xfrm>
            <a:off x="363538" y="4771029"/>
            <a:ext cx="8416925" cy="972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2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16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41" name="Google Shape;41;p16"/>
          <p:cNvSpPr/>
          <p:nvPr>
            <p:ph idx="2" type="pic"/>
          </p:nvPr>
        </p:nvSpPr>
        <p:spPr>
          <a:xfrm>
            <a:off x="370980" y="363538"/>
            <a:ext cx="8402040" cy="2836862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8627"/>
              </a:srgbClr>
            </a:outerShdw>
          </a:effectLst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7"/>
          <p:cNvSpPr txBox="1"/>
          <p:nvPr>
            <p:ph type="title"/>
          </p:nvPr>
        </p:nvSpPr>
        <p:spPr>
          <a:xfrm>
            <a:off x="549275" y="2403144"/>
            <a:ext cx="8056563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Libre Franklin Medium"/>
              <a:buNone/>
              <a:defRPr b="0" sz="46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" type="body"/>
          </p:nvPr>
        </p:nvSpPr>
        <p:spPr>
          <a:xfrm>
            <a:off x="549275" y="3736005"/>
            <a:ext cx="8056563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17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8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" type="body"/>
          </p:nvPr>
        </p:nvSpPr>
        <p:spPr>
          <a:xfrm>
            <a:off x="549275" y="1600201"/>
            <a:ext cx="384048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9pPr>
          </a:lstStyle>
          <a:p/>
        </p:txBody>
      </p:sp>
      <p:sp>
        <p:nvSpPr>
          <p:cNvPr id="51" name="Google Shape;51;p18"/>
          <p:cNvSpPr txBox="1"/>
          <p:nvPr>
            <p:ph idx="2" type="body"/>
          </p:nvPr>
        </p:nvSpPr>
        <p:spPr>
          <a:xfrm>
            <a:off x="4751071" y="1600201"/>
            <a:ext cx="384048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9pPr>
          </a:lstStyle>
          <a:p/>
        </p:txBody>
      </p:sp>
      <p:sp>
        <p:nvSpPr>
          <p:cNvPr id="52" name="Google Shape;52;p18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8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9"/>
          <p:cNvSpPr txBox="1"/>
          <p:nvPr>
            <p:ph type="title"/>
          </p:nvPr>
        </p:nvSpPr>
        <p:spPr>
          <a:xfrm>
            <a:off x="549274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Libre Franklin Medium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" type="body"/>
          </p:nvPr>
        </p:nvSpPr>
        <p:spPr>
          <a:xfrm>
            <a:off x="549274" y="1453224"/>
            <a:ext cx="3840480" cy="750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"/>
              <a:buNone/>
              <a:defRPr b="0" sz="2400">
                <a:solidFill>
                  <a:srgbClr val="6DB7D7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9pPr>
          </a:lstStyle>
          <a:p/>
        </p:txBody>
      </p:sp>
      <p:sp>
        <p:nvSpPr>
          <p:cNvPr id="58" name="Google Shape;58;p19"/>
          <p:cNvSpPr txBox="1"/>
          <p:nvPr>
            <p:ph idx="2" type="body"/>
          </p:nvPr>
        </p:nvSpPr>
        <p:spPr>
          <a:xfrm>
            <a:off x="549274" y="2347415"/>
            <a:ext cx="3840480" cy="359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4036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6pPr>
            <a:lvl7pPr indent="-34036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7pPr>
            <a:lvl8pPr indent="-34036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8pPr>
            <a:lvl9pPr indent="-34036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9pPr>
          </a:lstStyle>
          <a:p/>
        </p:txBody>
      </p:sp>
      <p:sp>
        <p:nvSpPr>
          <p:cNvPr id="59" name="Google Shape;59;p19"/>
          <p:cNvSpPr txBox="1"/>
          <p:nvPr>
            <p:ph idx="3" type="body"/>
          </p:nvPr>
        </p:nvSpPr>
        <p:spPr>
          <a:xfrm>
            <a:off x="4751070" y="1453224"/>
            <a:ext cx="3840480" cy="750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"/>
              <a:buNone/>
              <a:defRPr b="0" sz="2400">
                <a:solidFill>
                  <a:srgbClr val="6DB7D7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9pPr>
          </a:lstStyle>
          <a:p/>
        </p:txBody>
      </p:sp>
      <p:sp>
        <p:nvSpPr>
          <p:cNvPr id="60" name="Google Shape;60;p19"/>
          <p:cNvSpPr txBox="1"/>
          <p:nvPr>
            <p:ph idx="4" type="body"/>
          </p:nvPr>
        </p:nvSpPr>
        <p:spPr>
          <a:xfrm>
            <a:off x="4751070" y="2347415"/>
            <a:ext cx="3840480" cy="359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4036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6pPr>
            <a:lvl7pPr indent="-34036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7pPr>
            <a:lvl8pPr indent="-34036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8pPr>
            <a:lvl9pPr indent="-34036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9pPr>
          </a:lstStyle>
          <a:p/>
        </p:txBody>
      </p:sp>
      <p:sp>
        <p:nvSpPr>
          <p:cNvPr id="61" name="Google Shape;61;p19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9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0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0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>
  <p:cSld name="Imagen con título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/>
          <p:nvPr>
            <p:ph type="title"/>
          </p:nvPr>
        </p:nvSpPr>
        <p:spPr>
          <a:xfrm>
            <a:off x="533398" y="611872"/>
            <a:ext cx="4079545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Libre Franklin Medium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" type="body"/>
          </p:nvPr>
        </p:nvSpPr>
        <p:spPr>
          <a:xfrm>
            <a:off x="533398" y="1787856"/>
            <a:ext cx="4079545" cy="3720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2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9pPr>
          </a:lstStyle>
          <a:p/>
        </p:txBody>
      </p:sp>
      <p:sp>
        <p:nvSpPr>
          <p:cNvPr id="72" name="Google Shape;72;p22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75" name="Google Shape;75;p22"/>
          <p:cNvSpPr/>
          <p:nvPr>
            <p:ph idx="2" type="pic"/>
          </p:nvPr>
        </p:nvSpPr>
        <p:spPr>
          <a:xfrm>
            <a:off x="5090617" y="359392"/>
            <a:ext cx="3657600" cy="5318077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8627"/>
              </a:srgbClr>
            </a:outerShdw>
          </a:effectLst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3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" type="body"/>
          </p:nvPr>
        </p:nvSpPr>
        <p:spPr>
          <a:xfrm rot="5400000">
            <a:off x="2398713" y="-249237"/>
            <a:ext cx="4343400" cy="8042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⚫"/>
              <a:defRPr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4"/>
          <p:cNvSpPr txBox="1"/>
          <p:nvPr>
            <p:ph type="title"/>
          </p:nvPr>
        </p:nvSpPr>
        <p:spPr>
          <a:xfrm rot="5400000">
            <a:off x="5344142" y="2393951"/>
            <a:ext cx="55753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4"/>
          <p:cNvSpPr txBox="1"/>
          <p:nvPr>
            <p:ph idx="1" type="body"/>
          </p:nvPr>
        </p:nvSpPr>
        <p:spPr>
          <a:xfrm rot="5400000">
            <a:off x="1106487" y="-188912"/>
            <a:ext cx="5575300" cy="66897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⚫"/>
              <a:defRPr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/>
        </p:txBody>
      </p:sp>
      <p:sp>
        <p:nvSpPr>
          <p:cNvPr id="85" name="Google Shape;85;p24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4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4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653da70afb_1_2816"/>
          <p:cNvSpPr txBox="1"/>
          <p:nvPr>
            <p:ph idx="10" type="dt"/>
          </p:nvPr>
        </p:nvSpPr>
        <p:spPr>
          <a:xfrm>
            <a:off x="5629835" y="6275668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g3653da70afb_1_2816"/>
          <p:cNvSpPr txBox="1"/>
          <p:nvPr>
            <p:ph idx="11" type="ftr"/>
          </p:nvPr>
        </p:nvSpPr>
        <p:spPr>
          <a:xfrm>
            <a:off x="264458" y="6275668"/>
            <a:ext cx="484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g3653da70afb_1_2816"/>
          <p:cNvSpPr txBox="1"/>
          <p:nvPr>
            <p:ph idx="12" type="sldNum"/>
          </p:nvPr>
        </p:nvSpPr>
        <p:spPr>
          <a:xfrm>
            <a:off x="7897906" y="6275668"/>
            <a:ext cx="990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53da70afb_1_2820"/>
          <p:cNvSpPr/>
          <p:nvPr/>
        </p:nvSpPr>
        <p:spPr>
          <a:xfrm>
            <a:off x="1328166" y="1295400"/>
            <a:ext cx="6487800" cy="3153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862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352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59595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0" name="Google Shape;100;g3653da70afb_1_2820"/>
          <p:cNvSpPr txBox="1"/>
          <p:nvPr>
            <p:ph type="ctrTitle"/>
          </p:nvPr>
        </p:nvSpPr>
        <p:spPr>
          <a:xfrm>
            <a:off x="1322921" y="1523999"/>
            <a:ext cx="6498300" cy="17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5060"/>
              <a:buFont typeface="Noto Sans Symbols"/>
              <a:buNone/>
              <a:defRPr sz="4600">
                <a:solidFill>
                  <a:schemeClr val="accen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g3653da70afb_1_2820"/>
          <p:cNvSpPr txBox="1"/>
          <p:nvPr>
            <p:ph idx="1" type="subTitle"/>
          </p:nvPr>
        </p:nvSpPr>
        <p:spPr>
          <a:xfrm>
            <a:off x="1322921" y="3299012"/>
            <a:ext cx="6498300" cy="9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None/>
              <a:defRPr sz="1800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2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2" name="Google Shape;102;g3653da70afb_1_2820"/>
          <p:cNvSpPr txBox="1"/>
          <p:nvPr>
            <p:ph idx="10" type="dt"/>
          </p:nvPr>
        </p:nvSpPr>
        <p:spPr>
          <a:xfrm>
            <a:off x="5629835" y="6275668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g3653da70afb_1_2820"/>
          <p:cNvSpPr txBox="1"/>
          <p:nvPr>
            <p:ph idx="11" type="ftr"/>
          </p:nvPr>
        </p:nvSpPr>
        <p:spPr>
          <a:xfrm>
            <a:off x="264458" y="6275668"/>
            <a:ext cx="484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3653da70afb_1_2820"/>
          <p:cNvSpPr txBox="1"/>
          <p:nvPr>
            <p:ph idx="12" type="sldNum"/>
          </p:nvPr>
        </p:nvSpPr>
        <p:spPr>
          <a:xfrm>
            <a:off x="7897906" y="6275668"/>
            <a:ext cx="990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53da70afb_1_2827"/>
          <p:cNvSpPr txBox="1"/>
          <p:nvPr>
            <p:ph type="title"/>
          </p:nvPr>
        </p:nvSpPr>
        <p:spPr>
          <a:xfrm>
            <a:off x="549275" y="107576"/>
            <a:ext cx="80424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g3653da70afb_1_2827"/>
          <p:cNvSpPr txBox="1"/>
          <p:nvPr>
            <p:ph idx="1" type="body"/>
          </p:nvPr>
        </p:nvSpPr>
        <p:spPr>
          <a:xfrm>
            <a:off x="549275" y="1600201"/>
            <a:ext cx="80424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⚫"/>
              <a:defRPr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/>
        </p:txBody>
      </p:sp>
      <p:sp>
        <p:nvSpPr>
          <p:cNvPr id="108" name="Google Shape;108;g3653da70afb_1_2827"/>
          <p:cNvSpPr txBox="1"/>
          <p:nvPr>
            <p:ph idx="10" type="dt"/>
          </p:nvPr>
        </p:nvSpPr>
        <p:spPr>
          <a:xfrm>
            <a:off x="5629835" y="6275668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g3653da70afb_1_2827"/>
          <p:cNvSpPr txBox="1"/>
          <p:nvPr>
            <p:ph idx="11" type="ftr"/>
          </p:nvPr>
        </p:nvSpPr>
        <p:spPr>
          <a:xfrm>
            <a:off x="264458" y="6275668"/>
            <a:ext cx="484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3653da70afb_1_2827"/>
          <p:cNvSpPr txBox="1"/>
          <p:nvPr>
            <p:ph idx="12" type="sldNum"/>
          </p:nvPr>
        </p:nvSpPr>
        <p:spPr>
          <a:xfrm>
            <a:off x="7897906" y="6275668"/>
            <a:ext cx="990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 con imagen">
  <p:cSld name="Diapositiva de título con imagen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653da70afb_1_2833"/>
          <p:cNvSpPr txBox="1"/>
          <p:nvPr>
            <p:ph type="ctrTitle"/>
          </p:nvPr>
        </p:nvSpPr>
        <p:spPr>
          <a:xfrm>
            <a:off x="363538" y="3352801"/>
            <a:ext cx="84168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3653da70afb_1_2833"/>
          <p:cNvSpPr txBox="1"/>
          <p:nvPr>
            <p:ph idx="1" type="subTitle"/>
          </p:nvPr>
        </p:nvSpPr>
        <p:spPr>
          <a:xfrm>
            <a:off x="363538" y="4771029"/>
            <a:ext cx="84168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2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4" name="Google Shape;114;g3653da70afb_1_2833"/>
          <p:cNvSpPr txBox="1"/>
          <p:nvPr>
            <p:ph idx="10" type="dt"/>
          </p:nvPr>
        </p:nvSpPr>
        <p:spPr>
          <a:xfrm>
            <a:off x="5629835" y="6275668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g3653da70afb_1_2833"/>
          <p:cNvSpPr txBox="1"/>
          <p:nvPr>
            <p:ph idx="11" type="ftr"/>
          </p:nvPr>
        </p:nvSpPr>
        <p:spPr>
          <a:xfrm>
            <a:off x="264458" y="6275668"/>
            <a:ext cx="484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g3653da70afb_1_2833"/>
          <p:cNvSpPr txBox="1"/>
          <p:nvPr>
            <p:ph idx="12" type="sldNum"/>
          </p:nvPr>
        </p:nvSpPr>
        <p:spPr>
          <a:xfrm>
            <a:off x="7897906" y="6275668"/>
            <a:ext cx="990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17" name="Google Shape;117;g3653da70afb_1_2833"/>
          <p:cNvSpPr/>
          <p:nvPr>
            <p:ph idx="2" type="pic"/>
          </p:nvPr>
        </p:nvSpPr>
        <p:spPr>
          <a:xfrm>
            <a:off x="370980" y="363538"/>
            <a:ext cx="8402100" cy="2836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8627"/>
              </a:srgbClr>
            </a:outerShdw>
          </a:effectLst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653da70afb_1_2840"/>
          <p:cNvSpPr txBox="1"/>
          <p:nvPr>
            <p:ph type="title"/>
          </p:nvPr>
        </p:nvSpPr>
        <p:spPr>
          <a:xfrm>
            <a:off x="549275" y="2403144"/>
            <a:ext cx="80565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Libre Franklin Medium"/>
              <a:buNone/>
              <a:defRPr b="0" sz="46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g3653da70afb_1_2840"/>
          <p:cNvSpPr txBox="1"/>
          <p:nvPr>
            <p:ph idx="1" type="body"/>
          </p:nvPr>
        </p:nvSpPr>
        <p:spPr>
          <a:xfrm>
            <a:off x="549275" y="3736005"/>
            <a:ext cx="80565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1" name="Google Shape;121;g3653da70afb_1_2840"/>
          <p:cNvSpPr txBox="1"/>
          <p:nvPr>
            <p:ph idx="10" type="dt"/>
          </p:nvPr>
        </p:nvSpPr>
        <p:spPr>
          <a:xfrm>
            <a:off x="5629835" y="6275668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g3653da70afb_1_2840"/>
          <p:cNvSpPr txBox="1"/>
          <p:nvPr>
            <p:ph idx="11" type="ftr"/>
          </p:nvPr>
        </p:nvSpPr>
        <p:spPr>
          <a:xfrm>
            <a:off x="264458" y="6275668"/>
            <a:ext cx="484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g3653da70afb_1_2840"/>
          <p:cNvSpPr txBox="1"/>
          <p:nvPr>
            <p:ph idx="12" type="sldNum"/>
          </p:nvPr>
        </p:nvSpPr>
        <p:spPr>
          <a:xfrm>
            <a:off x="7897906" y="6275668"/>
            <a:ext cx="990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653da70afb_1_2846"/>
          <p:cNvSpPr txBox="1"/>
          <p:nvPr>
            <p:ph type="title"/>
          </p:nvPr>
        </p:nvSpPr>
        <p:spPr>
          <a:xfrm>
            <a:off x="549275" y="107576"/>
            <a:ext cx="80424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3653da70afb_1_2846"/>
          <p:cNvSpPr txBox="1"/>
          <p:nvPr>
            <p:ph idx="1" type="body"/>
          </p:nvPr>
        </p:nvSpPr>
        <p:spPr>
          <a:xfrm>
            <a:off x="549275" y="1600201"/>
            <a:ext cx="38406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9pPr>
          </a:lstStyle>
          <a:p/>
        </p:txBody>
      </p:sp>
      <p:sp>
        <p:nvSpPr>
          <p:cNvPr id="127" name="Google Shape;127;g3653da70afb_1_2846"/>
          <p:cNvSpPr txBox="1"/>
          <p:nvPr>
            <p:ph idx="2" type="body"/>
          </p:nvPr>
        </p:nvSpPr>
        <p:spPr>
          <a:xfrm>
            <a:off x="4751071" y="1600201"/>
            <a:ext cx="38406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9pPr>
          </a:lstStyle>
          <a:p/>
        </p:txBody>
      </p:sp>
      <p:sp>
        <p:nvSpPr>
          <p:cNvPr id="128" name="Google Shape;128;g3653da70afb_1_2846"/>
          <p:cNvSpPr txBox="1"/>
          <p:nvPr>
            <p:ph idx="10" type="dt"/>
          </p:nvPr>
        </p:nvSpPr>
        <p:spPr>
          <a:xfrm>
            <a:off x="5629835" y="6275668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g3653da70afb_1_2846"/>
          <p:cNvSpPr txBox="1"/>
          <p:nvPr>
            <p:ph idx="11" type="ftr"/>
          </p:nvPr>
        </p:nvSpPr>
        <p:spPr>
          <a:xfrm>
            <a:off x="264458" y="6275668"/>
            <a:ext cx="484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3653da70afb_1_2846"/>
          <p:cNvSpPr txBox="1"/>
          <p:nvPr>
            <p:ph idx="12" type="sldNum"/>
          </p:nvPr>
        </p:nvSpPr>
        <p:spPr>
          <a:xfrm>
            <a:off x="7897906" y="6275668"/>
            <a:ext cx="990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653da70afb_1_2853"/>
          <p:cNvSpPr txBox="1"/>
          <p:nvPr>
            <p:ph type="title"/>
          </p:nvPr>
        </p:nvSpPr>
        <p:spPr>
          <a:xfrm>
            <a:off x="549274" y="107576"/>
            <a:ext cx="80424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Libre Franklin Medium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g3653da70afb_1_2853"/>
          <p:cNvSpPr txBox="1"/>
          <p:nvPr>
            <p:ph idx="1" type="body"/>
          </p:nvPr>
        </p:nvSpPr>
        <p:spPr>
          <a:xfrm>
            <a:off x="549274" y="1453224"/>
            <a:ext cx="3840600" cy="75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"/>
              <a:buNone/>
              <a:defRPr b="0" sz="2400">
                <a:solidFill>
                  <a:srgbClr val="6DB7D7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9pPr>
          </a:lstStyle>
          <a:p/>
        </p:txBody>
      </p:sp>
      <p:sp>
        <p:nvSpPr>
          <p:cNvPr id="134" name="Google Shape;134;g3653da70afb_1_2853"/>
          <p:cNvSpPr txBox="1"/>
          <p:nvPr>
            <p:ph idx="2" type="body"/>
          </p:nvPr>
        </p:nvSpPr>
        <p:spPr>
          <a:xfrm>
            <a:off x="549274" y="2347415"/>
            <a:ext cx="3840600" cy="35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4036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6pPr>
            <a:lvl7pPr indent="-34036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7pPr>
            <a:lvl8pPr indent="-34036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8pPr>
            <a:lvl9pPr indent="-34036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9pPr>
          </a:lstStyle>
          <a:p/>
        </p:txBody>
      </p:sp>
      <p:sp>
        <p:nvSpPr>
          <p:cNvPr id="135" name="Google Shape;135;g3653da70afb_1_2853"/>
          <p:cNvSpPr txBox="1"/>
          <p:nvPr>
            <p:ph idx="3" type="body"/>
          </p:nvPr>
        </p:nvSpPr>
        <p:spPr>
          <a:xfrm>
            <a:off x="4751070" y="1453224"/>
            <a:ext cx="3840600" cy="75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"/>
              <a:buNone/>
              <a:defRPr b="0" sz="2400">
                <a:solidFill>
                  <a:srgbClr val="6DB7D7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9pPr>
          </a:lstStyle>
          <a:p/>
        </p:txBody>
      </p:sp>
      <p:sp>
        <p:nvSpPr>
          <p:cNvPr id="136" name="Google Shape;136;g3653da70afb_1_2853"/>
          <p:cNvSpPr txBox="1"/>
          <p:nvPr>
            <p:ph idx="4" type="body"/>
          </p:nvPr>
        </p:nvSpPr>
        <p:spPr>
          <a:xfrm>
            <a:off x="4751070" y="2347415"/>
            <a:ext cx="3840600" cy="35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4036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6pPr>
            <a:lvl7pPr indent="-34036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7pPr>
            <a:lvl8pPr indent="-34036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8pPr>
            <a:lvl9pPr indent="-34036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9pPr>
          </a:lstStyle>
          <a:p/>
        </p:txBody>
      </p:sp>
      <p:sp>
        <p:nvSpPr>
          <p:cNvPr id="137" name="Google Shape;137;g3653da70afb_1_2853"/>
          <p:cNvSpPr txBox="1"/>
          <p:nvPr>
            <p:ph idx="10" type="dt"/>
          </p:nvPr>
        </p:nvSpPr>
        <p:spPr>
          <a:xfrm>
            <a:off x="5629835" y="6275668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3653da70afb_1_2853"/>
          <p:cNvSpPr txBox="1"/>
          <p:nvPr>
            <p:ph idx="11" type="ftr"/>
          </p:nvPr>
        </p:nvSpPr>
        <p:spPr>
          <a:xfrm>
            <a:off x="264458" y="6275668"/>
            <a:ext cx="484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3653da70afb_1_2853"/>
          <p:cNvSpPr txBox="1"/>
          <p:nvPr>
            <p:ph idx="12" type="sldNum"/>
          </p:nvPr>
        </p:nvSpPr>
        <p:spPr>
          <a:xfrm>
            <a:off x="7897906" y="6275668"/>
            <a:ext cx="990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53da70afb_1_2862"/>
          <p:cNvSpPr txBox="1"/>
          <p:nvPr>
            <p:ph type="title"/>
          </p:nvPr>
        </p:nvSpPr>
        <p:spPr>
          <a:xfrm>
            <a:off x="549275" y="107576"/>
            <a:ext cx="80424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3653da70afb_1_2862"/>
          <p:cNvSpPr txBox="1"/>
          <p:nvPr>
            <p:ph idx="10" type="dt"/>
          </p:nvPr>
        </p:nvSpPr>
        <p:spPr>
          <a:xfrm>
            <a:off x="5629835" y="6275668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g3653da70afb_1_2862"/>
          <p:cNvSpPr txBox="1"/>
          <p:nvPr>
            <p:ph idx="11" type="ftr"/>
          </p:nvPr>
        </p:nvSpPr>
        <p:spPr>
          <a:xfrm>
            <a:off x="264458" y="6275668"/>
            <a:ext cx="484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g3653da70afb_1_2862"/>
          <p:cNvSpPr txBox="1"/>
          <p:nvPr>
            <p:ph idx="12" type="sldNum"/>
          </p:nvPr>
        </p:nvSpPr>
        <p:spPr>
          <a:xfrm>
            <a:off x="7897906" y="6275668"/>
            <a:ext cx="990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653da70afb_1_2867"/>
          <p:cNvSpPr txBox="1"/>
          <p:nvPr>
            <p:ph type="title"/>
          </p:nvPr>
        </p:nvSpPr>
        <p:spPr>
          <a:xfrm>
            <a:off x="533399" y="611872"/>
            <a:ext cx="38406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Libre Franklin Medium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3653da70afb_1_2867"/>
          <p:cNvSpPr txBox="1"/>
          <p:nvPr>
            <p:ph idx="1" type="body"/>
          </p:nvPr>
        </p:nvSpPr>
        <p:spPr>
          <a:xfrm>
            <a:off x="4742824" y="368300"/>
            <a:ext cx="3840600" cy="55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227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420"/>
              <a:buChar char="⚫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Char char="⚫"/>
              <a:defRPr sz="20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683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6pPr>
            <a:lvl7pPr indent="-3683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7pPr>
            <a:lvl8pPr indent="-3683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8pPr>
            <a:lvl9pPr indent="-3683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9pPr>
          </a:lstStyle>
          <a:p/>
        </p:txBody>
      </p:sp>
      <p:sp>
        <p:nvSpPr>
          <p:cNvPr id="148" name="Google Shape;148;g3653da70afb_1_2867"/>
          <p:cNvSpPr txBox="1"/>
          <p:nvPr>
            <p:ph idx="2" type="body"/>
          </p:nvPr>
        </p:nvSpPr>
        <p:spPr>
          <a:xfrm>
            <a:off x="533399" y="1787856"/>
            <a:ext cx="3840600" cy="37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2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9pPr>
          </a:lstStyle>
          <a:p/>
        </p:txBody>
      </p:sp>
      <p:sp>
        <p:nvSpPr>
          <p:cNvPr id="149" name="Google Shape;149;g3653da70afb_1_2867"/>
          <p:cNvSpPr txBox="1"/>
          <p:nvPr>
            <p:ph idx="10" type="dt"/>
          </p:nvPr>
        </p:nvSpPr>
        <p:spPr>
          <a:xfrm>
            <a:off x="5629835" y="6275668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g3653da70afb_1_2867"/>
          <p:cNvSpPr txBox="1"/>
          <p:nvPr>
            <p:ph idx="11" type="ftr"/>
          </p:nvPr>
        </p:nvSpPr>
        <p:spPr>
          <a:xfrm>
            <a:off x="264458" y="6275668"/>
            <a:ext cx="484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3653da70afb_1_2867"/>
          <p:cNvSpPr txBox="1"/>
          <p:nvPr>
            <p:ph idx="12" type="sldNum"/>
          </p:nvPr>
        </p:nvSpPr>
        <p:spPr>
          <a:xfrm>
            <a:off x="7897906" y="6275668"/>
            <a:ext cx="990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>
  <p:cSld name="Imagen con título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653da70afb_1_2874"/>
          <p:cNvSpPr txBox="1"/>
          <p:nvPr>
            <p:ph type="title"/>
          </p:nvPr>
        </p:nvSpPr>
        <p:spPr>
          <a:xfrm>
            <a:off x="533398" y="611872"/>
            <a:ext cx="4079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Libre Franklin Medium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g3653da70afb_1_2874"/>
          <p:cNvSpPr txBox="1"/>
          <p:nvPr>
            <p:ph idx="1" type="body"/>
          </p:nvPr>
        </p:nvSpPr>
        <p:spPr>
          <a:xfrm>
            <a:off x="533398" y="1787856"/>
            <a:ext cx="4079400" cy="37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2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9pPr>
          </a:lstStyle>
          <a:p/>
        </p:txBody>
      </p:sp>
      <p:sp>
        <p:nvSpPr>
          <p:cNvPr id="155" name="Google Shape;155;g3653da70afb_1_2874"/>
          <p:cNvSpPr txBox="1"/>
          <p:nvPr>
            <p:ph idx="10" type="dt"/>
          </p:nvPr>
        </p:nvSpPr>
        <p:spPr>
          <a:xfrm>
            <a:off x="5629835" y="6275668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g3653da70afb_1_2874"/>
          <p:cNvSpPr txBox="1"/>
          <p:nvPr>
            <p:ph idx="11" type="ftr"/>
          </p:nvPr>
        </p:nvSpPr>
        <p:spPr>
          <a:xfrm>
            <a:off x="264458" y="6275668"/>
            <a:ext cx="484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3653da70afb_1_2874"/>
          <p:cNvSpPr txBox="1"/>
          <p:nvPr>
            <p:ph idx="12" type="sldNum"/>
          </p:nvPr>
        </p:nvSpPr>
        <p:spPr>
          <a:xfrm>
            <a:off x="7897906" y="6275668"/>
            <a:ext cx="990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58" name="Google Shape;158;g3653da70afb_1_2874"/>
          <p:cNvSpPr/>
          <p:nvPr>
            <p:ph idx="2" type="pic"/>
          </p:nvPr>
        </p:nvSpPr>
        <p:spPr>
          <a:xfrm>
            <a:off x="5090617" y="359392"/>
            <a:ext cx="3657600" cy="5318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8627"/>
              </a:srgbClr>
            </a:outerShdw>
          </a:effectLst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653da70afb_1_2881"/>
          <p:cNvSpPr txBox="1"/>
          <p:nvPr>
            <p:ph type="title"/>
          </p:nvPr>
        </p:nvSpPr>
        <p:spPr>
          <a:xfrm>
            <a:off x="549275" y="107576"/>
            <a:ext cx="80424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g3653da70afb_1_2881"/>
          <p:cNvSpPr txBox="1"/>
          <p:nvPr>
            <p:ph idx="1" type="body"/>
          </p:nvPr>
        </p:nvSpPr>
        <p:spPr>
          <a:xfrm rot="5400000">
            <a:off x="2398651" y="-249299"/>
            <a:ext cx="4343400" cy="80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⚫"/>
              <a:defRPr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/>
        </p:txBody>
      </p:sp>
      <p:sp>
        <p:nvSpPr>
          <p:cNvPr id="162" name="Google Shape;162;g3653da70afb_1_2881"/>
          <p:cNvSpPr txBox="1"/>
          <p:nvPr>
            <p:ph idx="10" type="dt"/>
          </p:nvPr>
        </p:nvSpPr>
        <p:spPr>
          <a:xfrm>
            <a:off x="5629835" y="6275668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g3653da70afb_1_2881"/>
          <p:cNvSpPr txBox="1"/>
          <p:nvPr>
            <p:ph idx="11" type="ftr"/>
          </p:nvPr>
        </p:nvSpPr>
        <p:spPr>
          <a:xfrm>
            <a:off x="264458" y="6275668"/>
            <a:ext cx="484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g3653da70afb_1_2881"/>
          <p:cNvSpPr txBox="1"/>
          <p:nvPr>
            <p:ph idx="12" type="sldNum"/>
          </p:nvPr>
        </p:nvSpPr>
        <p:spPr>
          <a:xfrm>
            <a:off x="7897906" y="6275668"/>
            <a:ext cx="990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653da70afb_1_2887"/>
          <p:cNvSpPr txBox="1"/>
          <p:nvPr>
            <p:ph type="title"/>
          </p:nvPr>
        </p:nvSpPr>
        <p:spPr>
          <a:xfrm rot="5400000">
            <a:off x="5344192" y="2393901"/>
            <a:ext cx="5575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g3653da70afb_1_2887"/>
          <p:cNvSpPr txBox="1"/>
          <p:nvPr>
            <p:ph idx="1" type="body"/>
          </p:nvPr>
        </p:nvSpPr>
        <p:spPr>
          <a:xfrm rot="5400000">
            <a:off x="1106550" y="-188949"/>
            <a:ext cx="5575200" cy="6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⚫"/>
              <a:defRPr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/>
        </p:txBody>
      </p:sp>
      <p:sp>
        <p:nvSpPr>
          <p:cNvPr id="168" name="Google Shape;168;g3653da70afb_1_2887"/>
          <p:cNvSpPr txBox="1"/>
          <p:nvPr>
            <p:ph idx="10" type="dt"/>
          </p:nvPr>
        </p:nvSpPr>
        <p:spPr>
          <a:xfrm>
            <a:off x="5629835" y="6275668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g3653da70afb_1_2887"/>
          <p:cNvSpPr txBox="1"/>
          <p:nvPr>
            <p:ph idx="11" type="ftr"/>
          </p:nvPr>
        </p:nvSpPr>
        <p:spPr>
          <a:xfrm>
            <a:off x="264458" y="6275668"/>
            <a:ext cx="484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g3653da70afb_1_2887"/>
          <p:cNvSpPr txBox="1"/>
          <p:nvPr>
            <p:ph idx="12" type="sldNum"/>
          </p:nvPr>
        </p:nvSpPr>
        <p:spPr>
          <a:xfrm>
            <a:off x="7897906" y="6275668"/>
            <a:ext cx="990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Libre Franklin Medium"/>
              <a:buNone/>
              <a:defRPr b="0" i="0" sz="4600" u="none" cap="none" strike="noStrike">
                <a:solidFill>
                  <a:schemeClr val="accen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624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640"/>
              <a:buFont typeface="Noto Sans Symbols"/>
              <a:buChar char="⚫"/>
              <a:defRPr b="0" i="0" sz="24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8227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20"/>
              <a:buFont typeface="Noto Sans Symbols"/>
              <a:buChar char="⚫"/>
              <a:defRPr b="0" i="0" sz="22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683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⚫"/>
              <a:defRPr b="0" i="0" sz="20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5433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5433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5433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35433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35433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35433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653da70afb_1_2810"/>
          <p:cNvSpPr txBox="1"/>
          <p:nvPr>
            <p:ph type="title"/>
          </p:nvPr>
        </p:nvSpPr>
        <p:spPr>
          <a:xfrm>
            <a:off x="549275" y="107576"/>
            <a:ext cx="80424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Libre Franklin Medium"/>
              <a:buNone/>
              <a:defRPr b="0" i="0" sz="4600" u="none" cap="none" strike="noStrike">
                <a:solidFill>
                  <a:schemeClr val="accen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g3653da70afb_1_2810"/>
          <p:cNvSpPr txBox="1"/>
          <p:nvPr>
            <p:ph idx="1" type="body"/>
          </p:nvPr>
        </p:nvSpPr>
        <p:spPr>
          <a:xfrm>
            <a:off x="549275" y="1600201"/>
            <a:ext cx="80424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624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640"/>
              <a:buFont typeface="Noto Sans Symbols"/>
              <a:buChar char="⚫"/>
              <a:defRPr b="0" i="0" sz="24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8227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20"/>
              <a:buFont typeface="Noto Sans Symbols"/>
              <a:buChar char="⚫"/>
              <a:defRPr b="0" i="0" sz="22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683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⚫"/>
              <a:defRPr b="0" i="0" sz="20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5433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5433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5433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35433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35433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35433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91" name="Google Shape;91;g3653da70afb_1_2810"/>
          <p:cNvSpPr txBox="1"/>
          <p:nvPr>
            <p:ph idx="10" type="dt"/>
          </p:nvPr>
        </p:nvSpPr>
        <p:spPr>
          <a:xfrm>
            <a:off x="5629835" y="6275668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92" name="Google Shape;92;g3653da70afb_1_2810"/>
          <p:cNvSpPr txBox="1"/>
          <p:nvPr>
            <p:ph idx="11" type="ftr"/>
          </p:nvPr>
        </p:nvSpPr>
        <p:spPr>
          <a:xfrm>
            <a:off x="264458" y="6275668"/>
            <a:ext cx="484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93" name="Google Shape;93;g3653da70afb_1_2810"/>
          <p:cNvSpPr txBox="1"/>
          <p:nvPr>
            <p:ph idx="12" type="sldNum"/>
          </p:nvPr>
        </p:nvSpPr>
        <p:spPr>
          <a:xfrm>
            <a:off x="7897906" y="6275668"/>
            <a:ext cx="990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rive.google.com/file/d/1lQZXfFTwz_4uiI_a-3JKzfH6ukKxmwos/view?usp=share_link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jaumevidal.org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13.png"/><Relationship Id="rId5" Type="http://schemas.openxmlformats.org/officeDocument/2006/relationships/image" Target="../media/image1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"/>
          <p:cNvSpPr txBox="1"/>
          <p:nvPr/>
        </p:nvSpPr>
        <p:spPr>
          <a:xfrm>
            <a:off x="899750" y="1886400"/>
            <a:ext cx="74577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fr-FR" sz="6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REUNIÓ FAMÍLIES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fr-FR" sz="6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CURS 202</a:t>
            </a:r>
            <a:r>
              <a:rPr lang="fr-FR" sz="60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6</a:t>
            </a:r>
            <a:r>
              <a:rPr b="0" i="0" lang="fr-FR" sz="6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-2</a:t>
            </a:r>
            <a:r>
              <a:rPr lang="fr-FR" sz="60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7</a:t>
            </a:r>
            <a:endParaRPr b="0" i="0" sz="60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76" name="Google Shape;176;p1"/>
          <p:cNvSpPr txBox="1"/>
          <p:nvPr/>
        </p:nvSpPr>
        <p:spPr>
          <a:xfrm>
            <a:off x="2363575" y="5541525"/>
            <a:ext cx="45987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fr-FR" sz="24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(1er A i B)</a:t>
            </a:r>
            <a:endParaRPr b="0" i="1" sz="2400" u="none" cap="none" strike="noStrike">
              <a:solidFill>
                <a:srgbClr val="59595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"/>
          <p:cNvSpPr txBox="1"/>
          <p:nvPr/>
        </p:nvSpPr>
        <p:spPr>
          <a:xfrm>
            <a:off x="440036" y="224536"/>
            <a:ext cx="8263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PRESENTACIÓ EQUIP DOCENT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"/>
          <p:cNvSpPr txBox="1"/>
          <p:nvPr/>
        </p:nvSpPr>
        <p:spPr>
          <a:xfrm>
            <a:off x="672319" y="1652790"/>
            <a:ext cx="8114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"/>
          <p:cNvSpPr txBox="1"/>
          <p:nvPr/>
        </p:nvSpPr>
        <p:spPr>
          <a:xfrm>
            <a:off x="141800" y="3953350"/>
            <a:ext cx="4430100" cy="2724300"/>
          </a:xfrm>
          <a:prstGeom prst="rect">
            <a:avLst/>
          </a:prstGeom>
          <a:solidFill>
            <a:srgbClr val="6FADBE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-FR" sz="30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tutores</a:t>
            </a:r>
            <a:endParaRPr b="1" i="0" sz="30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-FR" sz="30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1r A: </a:t>
            </a:r>
            <a:r>
              <a:rPr b="0" i="0" lang="fr-FR" sz="30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Catalina Capó  </a:t>
            </a:r>
            <a:endParaRPr b="0" i="0" sz="30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-FR" sz="30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1r B:</a:t>
            </a:r>
            <a:r>
              <a:rPr b="0" i="0" lang="fr-FR" sz="30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Maria Magdalena Cabrer</a:t>
            </a:r>
            <a:endParaRPr b="0" i="0" sz="30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-FR" sz="30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Suport: </a:t>
            </a:r>
            <a:r>
              <a:rPr b="0" i="0" lang="fr-FR" sz="30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Victòria Andreu</a:t>
            </a:r>
            <a:endParaRPr b="0" i="0" sz="30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84" name="Google Shape;184;p2"/>
          <p:cNvSpPr txBox="1"/>
          <p:nvPr/>
        </p:nvSpPr>
        <p:spPr>
          <a:xfrm>
            <a:off x="4879800" y="2097400"/>
            <a:ext cx="4017300" cy="3294000"/>
          </a:xfrm>
          <a:prstGeom prst="rect">
            <a:avLst/>
          </a:prstGeom>
          <a:solidFill>
            <a:srgbClr val="6FADBE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-FR" sz="30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especialistes</a:t>
            </a:r>
            <a:endParaRPr b="1" i="0" sz="30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Anglès:</a:t>
            </a:r>
            <a:r>
              <a:rPr b="0" i="0" lang="fr-FR" sz="30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</a:t>
            </a:r>
            <a:r>
              <a:rPr b="0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Maria moreno</a:t>
            </a:r>
            <a:endParaRPr b="0" i="0" sz="28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Ed. Física:</a:t>
            </a:r>
            <a:r>
              <a:rPr b="0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Xavier Sitges</a:t>
            </a:r>
            <a:endParaRPr b="0" i="0" sz="28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Música:</a:t>
            </a:r>
            <a:r>
              <a:rPr b="0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Magdalena Oliver</a:t>
            </a:r>
            <a:endParaRPr b="0" i="0" sz="28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Religió: </a:t>
            </a:r>
            <a:r>
              <a:rPr b="0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Pep Ferriol</a:t>
            </a:r>
            <a:endParaRPr b="0" i="0" sz="28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85" name="Google Shape;185;p2"/>
          <p:cNvSpPr txBox="1"/>
          <p:nvPr/>
        </p:nvSpPr>
        <p:spPr>
          <a:xfrm>
            <a:off x="141800" y="1160600"/>
            <a:ext cx="4430100" cy="2647500"/>
          </a:xfrm>
          <a:prstGeom prst="rect">
            <a:avLst/>
          </a:prstGeom>
          <a:solidFill>
            <a:srgbClr val="6FADBE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-FR" sz="30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equip directiu</a:t>
            </a:r>
            <a:endParaRPr b="1" i="0" sz="30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Directora:</a:t>
            </a:r>
            <a:r>
              <a:rPr b="1" i="0" lang="fr-FR" sz="30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</a:t>
            </a:r>
            <a:r>
              <a:rPr b="0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Xisca Aguiló</a:t>
            </a:r>
            <a:endParaRPr b="0" i="0" sz="30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Cap d’estudis: </a:t>
            </a:r>
            <a:r>
              <a:rPr b="0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Aina Galmés</a:t>
            </a:r>
            <a:endParaRPr b="0" i="0" sz="28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Secretari: </a:t>
            </a:r>
            <a:r>
              <a:rPr b="0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Sergi Nieto</a:t>
            </a:r>
            <a:endParaRPr b="0" i="0" sz="28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653da70afb_1_3"/>
          <p:cNvSpPr txBox="1"/>
          <p:nvPr/>
        </p:nvSpPr>
        <p:spPr>
          <a:xfrm>
            <a:off x="341350" y="1472475"/>
            <a:ext cx="84825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5C77"/>
              </a:buClr>
              <a:buSzPts val="2400"/>
              <a:buFont typeface="Arial"/>
              <a:buChar char="●"/>
            </a:pPr>
            <a:r>
              <a:rPr b="0" i="1" lang="fr-FR" sz="2400" u="sng" cap="none" strike="noStrike">
                <a:solidFill>
                  <a:srgbClr val="205C77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Calendari escolar</a:t>
            </a:r>
            <a:endParaRPr b="0" i="1" sz="2400" u="none" cap="none" strike="noStrike">
              <a:solidFill>
                <a:srgbClr val="205C7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205C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3653da70afb_1_3"/>
          <p:cNvSpPr txBox="1"/>
          <p:nvPr/>
        </p:nvSpPr>
        <p:spPr>
          <a:xfrm>
            <a:off x="941500" y="522950"/>
            <a:ext cx="7282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205C77"/>
                </a:solidFill>
                <a:latin typeface="Arial"/>
                <a:ea typeface="Arial"/>
                <a:cs typeface="Arial"/>
                <a:sym typeface="Arial"/>
              </a:rPr>
              <a:t>INFORMACIONS GENERALS</a:t>
            </a:r>
            <a:endParaRPr b="1" i="0" sz="4000" u="none" cap="none" strike="noStrike">
              <a:solidFill>
                <a:srgbClr val="205C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3653da70afb_1_3"/>
          <p:cNvSpPr txBox="1"/>
          <p:nvPr/>
        </p:nvSpPr>
        <p:spPr>
          <a:xfrm>
            <a:off x="1688400" y="2934800"/>
            <a:ext cx="57672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fr-FR" sz="3300" u="none" cap="none" strike="noStrike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DIES NO LECTIUS  per concretar</a:t>
            </a:r>
            <a:endParaRPr b="1" i="0" sz="3300" u="none" cap="none" strike="noStrike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lang="fr-FR" sz="3300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es publicaran a la pàgina web del centre</a:t>
            </a:r>
            <a:endParaRPr b="1" sz="3300">
              <a:solidFill>
                <a:schemeClr val="accent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653da70afb_1_2582"/>
          <p:cNvSpPr txBox="1"/>
          <p:nvPr/>
        </p:nvSpPr>
        <p:spPr>
          <a:xfrm>
            <a:off x="930900" y="213950"/>
            <a:ext cx="7282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205C77"/>
                </a:solidFill>
                <a:latin typeface="Arial"/>
                <a:ea typeface="Arial"/>
                <a:cs typeface="Arial"/>
                <a:sym typeface="Arial"/>
              </a:rPr>
              <a:t>INFORMACIONS GENERALS</a:t>
            </a:r>
            <a:endParaRPr b="1" i="0" sz="4000" u="none" cap="none" strike="noStrike">
              <a:solidFill>
                <a:srgbClr val="205C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3653da70afb_1_2582"/>
          <p:cNvSpPr/>
          <p:nvPr/>
        </p:nvSpPr>
        <p:spPr>
          <a:xfrm>
            <a:off x="680975" y="2132175"/>
            <a:ext cx="8210400" cy="33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ENTRADA</a:t>
            </a:r>
            <a:r>
              <a:rPr b="0" i="0" lang="fr-FR" sz="24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: </a:t>
            </a:r>
            <a:endParaRPr b="0" i="0" sz="24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S’ha organitzat d’una manera escalonada.Entre les 9:00h i les 9:10h </a:t>
            </a:r>
            <a:endParaRPr b="0" i="0" sz="24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6985" lvl="0" marL="3912" marR="907" rtl="0" algn="just">
              <a:lnSpc>
                <a:spcPct val="115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Els infants entraran per la barrera principal on hi haurà dos mestres per facilitar aquest procés d’autonomia progressiva i independència de l’adult. </a:t>
            </a:r>
            <a:endParaRPr b="0" i="0" sz="24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6985" lvl="0" marL="3912" marR="907" rtl="0" algn="just">
              <a:lnSpc>
                <a:spcPct val="115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les tutores els esperarem a l’aula. </a:t>
            </a:r>
            <a:endParaRPr b="0" i="0" sz="24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6985" lvl="0" marL="3912" marR="907" rtl="0" algn="just">
              <a:lnSpc>
                <a:spcPct val="115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el 1r dia les famílies podreu entrar amb els vostres fills/es fins al porxo</a:t>
            </a:r>
            <a:endParaRPr b="0" i="0" sz="24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SORTIDA</a:t>
            </a:r>
            <a:r>
              <a:rPr b="0" i="0" lang="fr-FR" sz="24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: 13:50h</a:t>
            </a:r>
            <a:r>
              <a:rPr b="0" i="0" lang="fr-FR" sz="21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</a:t>
            </a:r>
            <a:r>
              <a:rPr b="0" i="0" lang="fr-FR" sz="30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 </a:t>
            </a:r>
            <a:endParaRPr b="0" i="0" sz="30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24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els mestres que acompanyen als infants els aniran entregant als familiars que esperen darrera de la barrera.</a:t>
            </a:r>
            <a:endParaRPr b="0" i="0" sz="24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199" name="Google Shape;199;g3653da70afb_1_2582"/>
          <p:cNvSpPr/>
          <p:nvPr/>
        </p:nvSpPr>
        <p:spPr>
          <a:xfrm>
            <a:off x="2828675" y="5666475"/>
            <a:ext cx="3654300" cy="904800"/>
          </a:xfrm>
          <a:prstGeom prst="rect">
            <a:avLst/>
          </a:prstGeom>
          <a:solidFill>
            <a:srgbClr val="205C77"/>
          </a:solidFill>
          <a:ln cap="flat" cmpd="sng" w="952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fr-FR" sz="3000" u="none" cap="none" strike="noStrike">
                <a:solidFill>
                  <a:srgbClr val="EBEDED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pregam puntualitat</a:t>
            </a:r>
            <a:endParaRPr b="0" i="0" sz="3000" u="none" cap="none" strike="noStrike">
              <a:solidFill>
                <a:srgbClr val="EBEDED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00" name="Google Shape;200;g3653da70afb_1_2582"/>
          <p:cNvSpPr txBox="1"/>
          <p:nvPr/>
        </p:nvSpPr>
        <p:spPr>
          <a:xfrm>
            <a:off x="1874000" y="1026700"/>
            <a:ext cx="6628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1" lang="fr-FR" sz="3100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        </a:t>
            </a:r>
            <a:r>
              <a:rPr b="1" i="1" lang="fr-FR" sz="31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ENTRADES I SORTIDES</a:t>
            </a:r>
            <a:endParaRPr b="1" i="0" sz="2100" u="none" cap="none" strike="noStrike">
              <a:solidFill>
                <a:srgbClr val="2A95B7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653da70afb_1_2589"/>
          <p:cNvSpPr txBox="1"/>
          <p:nvPr/>
        </p:nvSpPr>
        <p:spPr>
          <a:xfrm>
            <a:off x="930900" y="213950"/>
            <a:ext cx="7282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205C77"/>
                </a:solidFill>
                <a:latin typeface="Arial"/>
                <a:ea typeface="Arial"/>
                <a:cs typeface="Arial"/>
                <a:sym typeface="Arial"/>
              </a:rPr>
              <a:t>INFORMACIONS GENERALS</a:t>
            </a:r>
            <a:endParaRPr b="1" i="0" sz="4000" u="none" cap="none" strike="noStrike">
              <a:solidFill>
                <a:srgbClr val="205C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3653da70afb_1_2589"/>
          <p:cNvSpPr txBox="1"/>
          <p:nvPr/>
        </p:nvSpPr>
        <p:spPr>
          <a:xfrm>
            <a:off x="239225" y="1844075"/>
            <a:ext cx="6628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1" lang="fr-FR" sz="31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ENTRADES I SORTIDES ELS DIES DE PLUJA</a:t>
            </a:r>
            <a:endParaRPr b="1" i="0" sz="2100" u="none" cap="none" strike="noStrike">
              <a:solidFill>
                <a:srgbClr val="2A95B7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07" name="Google Shape;207;g3653da70afb_1_2589"/>
          <p:cNvSpPr txBox="1"/>
          <p:nvPr/>
        </p:nvSpPr>
        <p:spPr>
          <a:xfrm>
            <a:off x="841175" y="2971525"/>
            <a:ext cx="7440600" cy="39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fr-FR" sz="3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Entrada:</a:t>
            </a:r>
            <a:r>
              <a:rPr b="0" i="0" lang="fr-FR" sz="3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8:50h-9:30h</a:t>
            </a:r>
            <a:endParaRPr b="0" i="0" sz="3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fr-FR" sz="3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Sortida escalonada: </a:t>
            </a:r>
            <a:endParaRPr b="1" i="0" sz="3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fr-FR" sz="3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Les famílies podran entrar al porxo de l’entrada quan les barreres s'obrin </a:t>
            </a:r>
            <a:endParaRPr b="0" i="0" sz="3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fr-FR" sz="3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(a partir de les 13:40h)</a:t>
            </a:r>
            <a:endParaRPr b="0" i="0" sz="3100" u="none" cap="none" strike="noStrike">
              <a:solidFill>
                <a:srgbClr val="59595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208" name="Google Shape;208;g3653da70afb_1_25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8025" y="1445375"/>
            <a:ext cx="2124225" cy="212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653da70afb_1_2596"/>
          <p:cNvSpPr txBox="1"/>
          <p:nvPr/>
        </p:nvSpPr>
        <p:spPr>
          <a:xfrm>
            <a:off x="369225" y="1095500"/>
            <a:ext cx="8482500" cy="52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1" lang="fr-FR" sz="31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Absències i retards 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fr-FR" sz="26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Retard:</a:t>
            </a:r>
            <a:r>
              <a:rPr b="0" i="0" lang="fr-FR" sz="26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a partir 9:10h. Dies de pluja a partir de les 9:30h.</a:t>
            </a:r>
            <a:endParaRPr b="0" i="0" sz="26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les justi</a:t>
            </a:r>
            <a:r>
              <a:rPr b="0" i="0" lang="fr-FR" sz="24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</a:t>
            </a:r>
            <a:r>
              <a:rPr b="0" i="0" lang="fr-FR" sz="26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icacions es fan mitjançant  gestib o agenda.</a:t>
            </a:r>
            <a:endParaRPr b="0" i="0" sz="26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26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</a:t>
            </a:r>
            <a:r>
              <a:rPr lang="fr-FR" sz="23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RECORDAU QUE </a:t>
            </a:r>
            <a:r>
              <a:rPr b="0" i="0" lang="fr-FR" sz="23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les absències  durant els viatges apareixen com a faltes injustificades al gestib</a:t>
            </a:r>
            <a:r>
              <a:rPr lang="fr-FR" sz="23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</a:t>
            </a:r>
            <a:r>
              <a:rPr lang="fr-FR" sz="26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(NORMATIVA DE LA CONSELLERIA D’EDUCACIÓ)</a:t>
            </a:r>
            <a:endParaRPr b="0" i="0" sz="26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26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Els viatges  superiors a 4 dies s’han de comunicar amb antelació i signar una autorització.</a:t>
            </a:r>
            <a:endParaRPr b="0" i="0" sz="26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14" name="Google Shape;214;g3653da70afb_1_2596"/>
          <p:cNvSpPr txBox="1"/>
          <p:nvPr/>
        </p:nvSpPr>
        <p:spPr>
          <a:xfrm>
            <a:off x="969375" y="313625"/>
            <a:ext cx="7282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205C77"/>
                </a:solidFill>
                <a:latin typeface="Arial"/>
                <a:ea typeface="Arial"/>
                <a:cs typeface="Arial"/>
                <a:sym typeface="Arial"/>
              </a:rPr>
              <a:t>INFORMACIONS GENERALS</a:t>
            </a:r>
            <a:endParaRPr b="1" i="0" sz="4000" u="none" cap="none" strike="noStrike">
              <a:solidFill>
                <a:srgbClr val="205C7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653da70afb_1_2601"/>
          <p:cNvSpPr txBox="1"/>
          <p:nvPr/>
        </p:nvSpPr>
        <p:spPr>
          <a:xfrm>
            <a:off x="930900" y="213950"/>
            <a:ext cx="7282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205C77"/>
                </a:solidFill>
                <a:latin typeface="Arial"/>
                <a:ea typeface="Arial"/>
                <a:cs typeface="Arial"/>
                <a:sym typeface="Arial"/>
              </a:rPr>
              <a:t>INFORMACIONS GENERALS</a:t>
            </a:r>
            <a:endParaRPr b="1" i="0" sz="4000" u="none" cap="none" strike="noStrike">
              <a:solidFill>
                <a:srgbClr val="205C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3653da70afb_1_2601"/>
          <p:cNvSpPr txBox="1"/>
          <p:nvPr/>
        </p:nvSpPr>
        <p:spPr>
          <a:xfrm>
            <a:off x="2905393" y="780063"/>
            <a:ext cx="34164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rPr b="1" i="1" lang="fr-FR" sz="61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tutories</a:t>
            </a:r>
            <a:endParaRPr b="1" i="0" sz="7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3653da70afb_1_2601"/>
          <p:cNvSpPr txBox="1"/>
          <p:nvPr/>
        </p:nvSpPr>
        <p:spPr>
          <a:xfrm>
            <a:off x="1847550" y="1700900"/>
            <a:ext cx="5555700" cy="646500"/>
          </a:xfrm>
          <a:prstGeom prst="rect">
            <a:avLst/>
          </a:prstGeom>
          <a:solidFill>
            <a:srgbClr val="6FADBE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-FR" sz="30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DILLUNS DE 8h A 9h</a:t>
            </a:r>
            <a:endParaRPr b="1" i="0" sz="30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22" name="Google Shape;222;g3653da70afb_1_2601"/>
          <p:cNvSpPr txBox="1"/>
          <p:nvPr/>
        </p:nvSpPr>
        <p:spPr>
          <a:xfrm>
            <a:off x="318025" y="2913688"/>
            <a:ext cx="3258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-FR" sz="3000" u="none" cap="none" strike="noStrike">
                <a:solidFill>
                  <a:srgbClr val="21212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so</a:t>
            </a:r>
            <a:r>
              <a:rPr b="1" lang="fr-FR" sz="3000">
                <a:solidFill>
                  <a:srgbClr val="21212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l·</a:t>
            </a:r>
            <a:r>
              <a:rPr b="1" i="0" lang="fr-FR" sz="3000" u="none" cap="none" strike="noStrike">
                <a:solidFill>
                  <a:srgbClr val="21212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licitar </a:t>
            </a:r>
            <a:endParaRPr b="1" i="0" sz="3000" u="none" cap="none" strike="noStrike">
              <a:solidFill>
                <a:srgbClr val="21212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-FR" sz="3000" u="none" cap="none" strike="noStrike">
                <a:solidFill>
                  <a:srgbClr val="21212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cita prèvia   </a:t>
            </a:r>
            <a:endParaRPr b="1" i="0" sz="3000" u="none" cap="none" strike="noStrike">
              <a:solidFill>
                <a:srgbClr val="21212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23" name="Google Shape;223;g3653da70afb_1_2601"/>
          <p:cNvSpPr/>
          <p:nvPr/>
        </p:nvSpPr>
        <p:spPr>
          <a:xfrm rot="-1336030">
            <a:off x="3049313" y="2831850"/>
            <a:ext cx="1315825" cy="529417"/>
          </a:xfrm>
          <a:prstGeom prst="rightArrow">
            <a:avLst>
              <a:gd fmla="val 28263" name="adj1"/>
              <a:gd fmla="val 59021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24" name="Google Shape;224;g3653da70afb_1_2601"/>
          <p:cNvSpPr txBox="1"/>
          <p:nvPr/>
        </p:nvSpPr>
        <p:spPr>
          <a:xfrm>
            <a:off x="4416425" y="2349000"/>
            <a:ext cx="16653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b="0" i="0" lang="fr-FR" sz="4700" u="none" cap="none" strike="noStrike">
                <a:solidFill>
                  <a:srgbClr val="21212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gestib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3653da70afb_1_2601"/>
          <p:cNvSpPr txBox="1"/>
          <p:nvPr/>
        </p:nvSpPr>
        <p:spPr>
          <a:xfrm>
            <a:off x="4332425" y="3407188"/>
            <a:ext cx="30000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b="0" i="0" lang="fr-FR" sz="4700" u="none" cap="none" strike="noStrike">
                <a:solidFill>
                  <a:srgbClr val="21212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agenda</a:t>
            </a:r>
            <a:endParaRPr b="0" i="0" sz="4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g3653da70afb_1_2601"/>
          <p:cNvSpPr/>
          <p:nvPr/>
        </p:nvSpPr>
        <p:spPr>
          <a:xfrm rot="1110062">
            <a:off x="3048018" y="3482584"/>
            <a:ext cx="1316014" cy="529555"/>
          </a:xfrm>
          <a:prstGeom prst="rightArrow">
            <a:avLst>
              <a:gd fmla="val 28263" name="adj1"/>
              <a:gd fmla="val 59021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27" name="Google Shape;227;g3653da70afb_1_2601"/>
          <p:cNvSpPr txBox="1"/>
          <p:nvPr/>
        </p:nvSpPr>
        <p:spPr>
          <a:xfrm>
            <a:off x="4192150" y="4207250"/>
            <a:ext cx="3895500" cy="1416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-FR" sz="2000" u="none" cap="none" strike="noStrike">
                <a:solidFill>
                  <a:srgbClr val="21212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sabreu que hem llegit el</a:t>
            </a:r>
            <a:endParaRPr b="0" i="0" sz="2000" u="none" cap="none" strike="noStrike">
              <a:solidFill>
                <a:srgbClr val="21212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-FR" sz="2000" u="none" cap="none" strike="noStrike">
                <a:solidFill>
                  <a:srgbClr val="21212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vostre missatge, si a devora </a:t>
            </a:r>
            <a:endParaRPr b="0" i="0" sz="2000" u="none" cap="none" strike="noStrike">
              <a:solidFill>
                <a:srgbClr val="21212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-FR" sz="2000" u="none" cap="none" strike="noStrike">
                <a:solidFill>
                  <a:srgbClr val="21212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hi ha el nostre vist i plau</a:t>
            </a:r>
            <a:endParaRPr b="0" i="0" sz="2000" u="none" cap="none" strike="noStrike">
              <a:solidFill>
                <a:srgbClr val="21212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28" name="Google Shape;228;g3653da70afb_1_2601"/>
          <p:cNvSpPr txBox="1"/>
          <p:nvPr/>
        </p:nvSpPr>
        <p:spPr>
          <a:xfrm>
            <a:off x="5781300" y="2698425"/>
            <a:ext cx="2306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fr-FR" sz="2200" u="none" cap="none" strike="noStrike">
                <a:solidFill>
                  <a:srgbClr val="7F6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eina  preferent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3653da70afb_1_2601"/>
          <p:cNvSpPr txBox="1"/>
          <p:nvPr/>
        </p:nvSpPr>
        <p:spPr>
          <a:xfrm>
            <a:off x="5907000" y="3684050"/>
            <a:ext cx="2306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fr-FR" sz="2200" u="none" cap="none" strike="noStrike">
                <a:solidFill>
                  <a:srgbClr val="7F6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en casos puntuals</a:t>
            </a:r>
            <a:endParaRPr b="1" i="0" sz="600" u="none" cap="none" strike="noStrike">
              <a:solidFill>
                <a:srgbClr val="7F6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3653da70afb_1_2601"/>
          <p:cNvSpPr txBox="1"/>
          <p:nvPr/>
        </p:nvSpPr>
        <p:spPr>
          <a:xfrm>
            <a:off x="814850" y="5752050"/>
            <a:ext cx="7597500" cy="16932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fr-FR" sz="2200" u="none" cap="none" strike="noStrike">
                <a:solidFill>
                  <a:srgbClr val="21212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durant les primeres setmanes del trimestre ens agradaria fer una entrevista per tenir un poc d’informació i conèixer-nos personalment, vos anirem </a:t>
            </a:r>
            <a:r>
              <a:rPr lang="fr-FR" sz="2200">
                <a:solidFill>
                  <a:srgbClr val="21212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informant el dia que vos toca</a:t>
            </a:r>
            <a:endParaRPr b="0" i="0" sz="2200" u="none" cap="none" strike="noStrike">
              <a:solidFill>
                <a:srgbClr val="21212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21212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231" name="Google Shape;231;g3653da70afb_1_26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53775" y="4300875"/>
            <a:ext cx="1031400" cy="103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653da70afb_1_2617"/>
          <p:cNvSpPr txBox="1"/>
          <p:nvPr/>
        </p:nvSpPr>
        <p:spPr>
          <a:xfrm>
            <a:off x="929738" y="1169600"/>
            <a:ext cx="7377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1" lang="fr-FR" sz="31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AUTORITZACIONS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3653da70afb_1_2617"/>
          <p:cNvSpPr txBox="1"/>
          <p:nvPr/>
        </p:nvSpPr>
        <p:spPr>
          <a:xfrm>
            <a:off x="311700" y="2657550"/>
            <a:ext cx="8520600" cy="27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fr-FR" sz="3000">
                <a:solidFill>
                  <a:srgbClr val="21212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Les autoritzacions ja estan signades del curs anterior.  </a:t>
            </a:r>
            <a:endParaRPr sz="3000">
              <a:solidFill>
                <a:srgbClr val="21212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fr-FR" sz="3000">
                <a:solidFill>
                  <a:srgbClr val="21212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si hi ha algun canvi l’heu de comunicar a la tutora.</a:t>
            </a:r>
            <a:endParaRPr b="0" i="0" sz="3000" u="none" cap="none" strike="noStrike">
              <a:solidFill>
                <a:srgbClr val="21212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38" name="Google Shape;238;g3653da70afb_1_2617"/>
          <p:cNvSpPr txBox="1"/>
          <p:nvPr/>
        </p:nvSpPr>
        <p:spPr>
          <a:xfrm>
            <a:off x="2159034" y="5779775"/>
            <a:ext cx="4619700" cy="9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205C77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39" name="Google Shape;239;g3653da70afb_1_2617"/>
          <p:cNvSpPr txBox="1"/>
          <p:nvPr/>
        </p:nvSpPr>
        <p:spPr>
          <a:xfrm>
            <a:off x="930900" y="213950"/>
            <a:ext cx="7282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205C77"/>
                </a:solidFill>
                <a:latin typeface="Arial"/>
                <a:ea typeface="Arial"/>
                <a:cs typeface="Arial"/>
                <a:sym typeface="Arial"/>
              </a:rPr>
              <a:t>INFORMACIONS GENERALS</a:t>
            </a:r>
            <a:endParaRPr b="1" i="0" sz="4000" u="none" cap="none" strike="noStrike">
              <a:solidFill>
                <a:srgbClr val="205C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g3653da70afb_1_26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434182">
            <a:off x="3829825" y="1301225"/>
            <a:ext cx="824075" cy="82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653da70afb_1_2631"/>
          <p:cNvSpPr txBox="1"/>
          <p:nvPr/>
        </p:nvSpPr>
        <p:spPr>
          <a:xfrm>
            <a:off x="928826" y="333207"/>
            <a:ext cx="7214400" cy="6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82450" lIns="82450" spcFirstLastPara="1" rIns="82450" wrap="square" tIns="824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10"/>
              <a:buFont typeface="Arial"/>
              <a:buNone/>
            </a:pPr>
            <a:r>
              <a:t/>
            </a:r>
            <a:endParaRPr b="1" i="0" sz="3310" u="none" cap="none" strike="noStrike">
              <a:solidFill>
                <a:srgbClr val="21212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46" name="Google Shape;246;g3653da70afb_1_2631"/>
          <p:cNvSpPr/>
          <p:nvPr/>
        </p:nvSpPr>
        <p:spPr>
          <a:xfrm>
            <a:off x="704975" y="935210"/>
            <a:ext cx="3703134" cy="676111"/>
          </a:xfrm>
          <a:prstGeom prst="flowChartOffpageConnector">
            <a:avLst/>
          </a:prstGeom>
          <a:solidFill>
            <a:srgbClr val="2A95B7"/>
          </a:solidFill>
          <a:ln cap="flat" cmpd="sng" w="952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2450" lIns="82450" spcFirstLastPara="1" rIns="82450" wrap="square" tIns="82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5"/>
              <a:buFont typeface="Arial"/>
              <a:buNone/>
            </a:pPr>
            <a:r>
              <a:rPr b="1" i="0" lang="fr-FR" sz="2615" u="none" cap="none" strike="noStrike">
                <a:solidFill>
                  <a:srgbClr val="FFFFFF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PÀGINA WEB</a:t>
            </a:r>
            <a:endParaRPr b="1" i="0" sz="2615" u="none" cap="none" strike="noStrike">
              <a:solidFill>
                <a:srgbClr val="FFFFFF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47" name="Google Shape;247;g3653da70afb_1_2631"/>
          <p:cNvSpPr/>
          <p:nvPr/>
        </p:nvSpPr>
        <p:spPr>
          <a:xfrm>
            <a:off x="704786" y="1771736"/>
            <a:ext cx="3703200" cy="2196600"/>
          </a:xfrm>
          <a:prstGeom prst="rect">
            <a:avLst/>
          </a:prstGeom>
          <a:solidFill>
            <a:srgbClr val="E6F3FE"/>
          </a:solidFill>
          <a:ln cap="flat" cmpd="sng" w="952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2450" lIns="82450" spcFirstLastPara="1" rIns="82450" wrap="square" tIns="8245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84"/>
              <a:buFont typeface="Arial"/>
              <a:buNone/>
            </a:pPr>
            <a:r>
              <a:rPr b="1" i="0" lang="fr-FR" sz="1984" u="sng" cap="none" strike="noStrike">
                <a:solidFill>
                  <a:srgbClr val="1155CC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http://jaumevidal.org</a:t>
            </a:r>
            <a:endParaRPr b="0" i="0" sz="3066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082"/>
              </a:spcBef>
              <a:spcAft>
                <a:spcPts val="0"/>
              </a:spcAft>
              <a:buClr>
                <a:srgbClr val="000000"/>
              </a:buClr>
              <a:buSzPts val="2796"/>
              <a:buFont typeface="Arial"/>
              <a:buNone/>
            </a:pPr>
            <a:r>
              <a:t/>
            </a:r>
            <a:endParaRPr b="0" i="0" sz="2796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082"/>
              </a:spcBef>
              <a:spcAft>
                <a:spcPts val="0"/>
              </a:spcAft>
              <a:buClr>
                <a:srgbClr val="000000"/>
              </a:buClr>
              <a:buSzPts val="1353"/>
              <a:buFont typeface="Arial"/>
              <a:buNone/>
            </a:pPr>
            <a:r>
              <a:t/>
            </a:r>
            <a:endParaRPr b="0" i="0" sz="1353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6"/>
              <a:buFont typeface="Arial"/>
              <a:buNone/>
            </a:pPr>
            <a:r>
              <a:t/>
            </a:r>
            <a:endParaRPr b="0" i="0" sz="2706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48" name="Google Shape;248;g3653da70afb_1_2631"/>
          <p:cNvSpPr/>
          <p:nvPr/>
        </p:nvSpPr>
        <p:spPr>
          <a:xfrm>
            <a:off x="4686936" y="935210"/>
            <a:ext cx="3703052" cy="676111"/>
          </a:xfrm>
          <a:prstGeom prst="flowChartOffpageConnector">
            <a:avLst/>
          </a:prstGeom>
          <a:solidFill>
            <a:srgbClr val="6FADBE"/>
          </a:solidFill>
          <a:ln cap="flat" cmpd="sng" w="952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2450" lIns="82450" spcFirstLastPara="1" rIns="82450" wrap="square" tIns="82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5"/>
              <a:buFont typeface="Arial"/>
              <a:buNone/>
            </a:pPr>
            <a:r>
              <a:rPr b="1" i="0" lang="fr-FR" sz="2615" u="none" cap="none" strike="noStrike">
                <a:solidFill>
                  <a:srgbClr val="FFFFFF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GESTIB (via oficial)</a:t>
            </a:r>
            <a:endParaRPr b="1" i="0" sz="2615" u="none" cap="none" strike="noStrike">
              <a:solidFill>
                <a:srgbClr val="FFFFFF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49" name="Google Shape;249;g3653da70afb_1_2631"/>
          <p:cNvSpPr/>
          <p:nvPr/>
        </p:nvSpPr>
        <p:spPr>
          <a:xfrm>
            <a:off x="4686936" y="1771736"/>
            <a:ext cx="3703200" cy="2196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2450" lIns="82450" spcFirstLastPara="1" rIns="82450" wrap="square" tIns="82450">
            <a:noAutofit/>
          </a:bodyPr>
          <a:lstStyle/>
          <a:p>
            <a:pPr indent="-377962" lvl="0" marL="412322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6"/>
              <a:buFont typeface="Patrick Hand SC"/>
              <a:buChar char="-"/>
            </a:pPr>
            <a:r>
              <a:rPr b="0" i="0" lang="fr-FR" sz="2706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informes d’avaluació</a:t>
            </a:r>
            <a:endParaRPr b="0" i="0" sz="2706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-377962" lvl="0" marL="412322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6"/>
              <a:buFont typeface="Patrick Hand SC"/>
              <a:buChar char="-"/>
            </a:pPr>
            <a:r>
              <a:rPr b="0" i="0" lang="fr-FR" sz="2706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circulars informatives</a:t>
            </a:r>
            <a:endParaRPr b="0" i="0" sz="2706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-377962" lvl="0" marL="412322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6"/>
              <a:buFont typeface="Patrick Hand SC"/>
              <a:buChar char="-"/>
            </a:pPr>
            <a:r>
              <a:rPr b="0" i="0" lang="fr-FR" sz="2706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autoritzacions sortides</a:t>
            </a:r>
            <a:endParaRPr b="0" i="0" sz="2706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-377962" lvl="0" marL="412322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6"/>
              <a:buFont typeface="Patrick Hand SC"/>
              <a:buChar char="-"/>
            </a:pPr>
            <a:r>
              <a:rPr b="0" i="0" lang="fr-FR" sz="2706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justi</a:t>
            </a:r>
            <a:r>
              <a:rPr b="0" i="0" lang="fr-FR" sz="2706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</a:t>
            </a:r>
            <a:r>
              <a:rPr b="0" i="0" lang="fr-FR" sz="2706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icació faltes</a:t>
            </a:r>
            <a:endParaRPr b="0" i="0" sz="2706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12322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6"/>
              <a:buFont typeface="Arial"/>
              <a:buNone/>
            </a:pPr>
            <a:r>
              <a:rPr b="0" i="0" lang="fr-FR" sz="2706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d’assistència</a:t>
            </a:r>
            <a:endParaRPr b="0" i="0" sz="2706" u="none" cap="none" strike="noStrike">
              <a:solidFill>
                <a:srgbClr val="E5423A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250" name="Google Shape;250;g3653da70afb_1_2631"/>
          <p:cNvPicPr preferRelativeResize="0"/>
          <p:nvPr/>
        </p:nvPicPr>
        <p:blipFill rotWithShape="1">
          <a:blip r:embed="rId4">
            <a:alphaModFix/>
          </a:blip>
          <a:srcRect b="4361" l="4845" r="26327" t="0"/>
          <a:stretch/>
        </p:blipFill>
        <p:spPr>
          <a:xfrm>
            <a:off x="911097" y="2674638"/>
            <a:ext cx="3174943" cy="113282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g3653da70afb_1_2631"/>
          <p:cNvSpPr txBox="1"/>
          <p:nvPr/>
        </p:nvSpPr>
        <p:spPr>
          <a:xfrm>
            <a:off x="885763" y="136300"/>
            <a:ext cx="7452600" cy="6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1225" lIns="82450" spcFirstLastPara="1" rIns="82450" wrap="square" tIns="412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7"/>
              <a:buFont typeface="Arial"/>
              <a:buNone/>
            </a:pPr>
            <a:r>
              <a:rPr b="1" i="0" lang="fr-FR" sz="3607" u="none" cap="none" strike="noStrike">
                <a:solidFill>
                  <a:srgbClr val="205C77"/>
                </a:solidFill>
                <a:latin typeface="Arial"/>
                <a:ea typeface="Arial"/>
                <a:cs typeface="Arial"/>
                <a:sym typeface="Arial"/>
              </a:rPr>
              <a:t>INFORMACIÓ I COMUNICACIÓ</a:t>
            </a:r>
            <a:endParaRPr b="1" i="0" sz="3607" u="none" cap="none" strike="noStrike">
              <a:solidFill>
                <a:srgbClr val="205C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g3653da70afb_1_2631"/>
          <p:cNvSpPr/>
          <p:nvPr/>
        </p:nvSpPr>
        <p:spPr>
          <a:xfrm>
            <a:off x="4686936" y="4074094"/>
            <a:ext cx="3703134" cy="676111"/>
          </a:xfrm>
          <a:prstGeom prst="flowChartOffpageConnector">
            <a:avLst/>
          </a:prstGeom>
          <a:solidFill>
            <a:srgbClr val="2A95B7"/>
          </a:solidFill>
          <a:ln cap="flat" cmpd="sng" w="952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2450" lIns="82450" spcFirstLastPara="1" rIns="82450" wrap="square" tIns="82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5"/>
              <a:buFont typeface="Arial"/>
              <a:buNone/>
            </a:pPr>
            <a:r>
              <a:rPr b="1" i="0" lang="fr-FR" sz="2615" u="none" cap="none" strike="noStrike">
                <a:solidFill>
                  <a:srgbClr val="FFFFFF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secretaria</a:t>
            </a:r>
            <a:endParaRPr b="1" i="0" sz="2615" u="none" cap="none" strike="noStrike">
              <a:solidFill>
                <a:srgbClr val="FFFFFF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53" name="Google Shape;253;g3653da70afb_1_2631"/>
          <p:cNvSpPr/>
          <p:nvPr/>
        </p:nvSpPr>
        <p:spPr>
          <a:xfrm>
            <a:off x="4686936" y="4870782"/>
            <a:ext cx="3742500" cy="953400"/>
          </a:xfrm>
          <a:prstGeom prst="rect">
            <a:avLst/>
          </a:prstGeom>
          <a:solidFill>
            <a:srgbClr val="E6F3FE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2450" lIns="82450" spcFirstLastPara="1" rIns="82450" wrap="square" tIns="82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6"/>
              <a:buFont typeface="Arial"/>
              <a:buNone/>
            </a:pPr>
            <a:r>
              <a:rPr lang="fr-FR" sz="2706">
                <a:solidFill>
                  <a:schemeClr val="dk2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horari: 9’15h- 10:30h</a:t>
            </a:r>
            <a:r>
              <a:rPr b="0" i="0" lang="fr-FR" sz="2706" u="none" cap="none" strike="noStrike">
                <a:solidFill>
                  <a:schemeClr val="dk2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(Administratiu)</a:t>
            </a:r>
            <a:endParaRPr b="0" i="0" sz="2706" u="none" cap="none" strike="noStrike">
              <a:solidFill>
                <a:schemeClr val="dk2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54" name="Google Shape;254;g3653da70afb_1_2631"/>
          <p:cNvSpPr/>
          <p:nvPr/>
        </p:nvSpPr>
        <p:spPr>
          <a:xfrm>
            <a:off x="705025" y="4074100"/>
            <a:ext cx="3703075" cy="676100"/>
          </a:xfrm>
          <a:prstGeom prst="flowChartOffpageConnector">
            <a:avLst/>
          </a:prstGeom>
          <a:solidFill>
            <a:srgbClr val="6FADBE"/>
          </a:solidFill>
          <a:ln cap="flat" cmpd="sng" w="952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2450" lIns="82450" spcFirstLastPara="1" rIns="82450" wrap="square" tIns="82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5"/>
              <a:buFont typeface="Arial"/>
              <a:buNone/>
            </a:pPr>
            <a:r>
              <a:rPr b="1" i="0" lang="fr-FR" sz="2615" u="none" cap="none" strike="noStrike">
                <a:solidFill>
                  <a:srgbClr val="FFFFFF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agenda</a:t>
            </a:r>
            <a:endParaRPr b="1" i="0" sz="2615" u="none" cap="none" strike="noStrike">
              <a:solidFill>
                <a:srgbClr val="FFFFFF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55" name="Google Shape;255;g3653da70afb_1_2631"/>
          <p:cNvSpPr/>
          <p:nvPr/>
        </p:nvSpPr>
        <p:spPr>
          <a:xfrm>
            <a:off x="704975" y="4870775"/>
            <a:ext cx="3703200" cy="953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2450" lIns="82450" spcFirstLastPara="1" rIns="82450" wrap="square" tIns="8245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6"/>
              <a:buFont typeface="Arial"/>
              <a:buNone/>
            </a:pPr>
            <a:r>
              <a:t/>
            </a:r>
            <a:endParaRPr b="0" i="0" sz="2706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12322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6"/>
              <a:buFont typeface="Arial"/>
              <a:buNone/>
            </a:pPr>
            <a:r>
              <a:t/>
            </a:r>
            <a:endParaRPr b="0" i="0" sz="2706" u="none" cap="none" strike="noStrike">
              <a:solidFill>
                <a:srgbClr val="E5423A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56" name="Google Shape;256;g3653da70afb_1_2631"/>
          <p:cNvSpPr txBox="1"/>
          <p:nvPr/>
        </p:nvSpPr>
        <p:spPr>
          <a:xfrm>
            <a:off x="312024" y="6115072"/>
            <a:ext cx="86001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82450" lIns="82450" spcFirstLastPara="1" rIns="82450" wrap="square" tIns="824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3"/>
              <a:buFont typeface="Arial"/>
              <a:buNone/>
            </a:pPr>
            <a:r>
              <a:rPr b="1" i="0" lang="fr-FR" sz="1853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RECORDAU PASSAR PER SECRETARIA SI NO TENIU ACCÉS AL GESTIB</a:t>
            </a:r>
            <a:endParaRPr b="1" i="0" sz="1853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g3653da70afb_1_2631"/>
          <p:cNvPicPr preferRelativeResize="0"/>
          <p:nvPr/>
        </p:nvPicPr>
        <p:blipFill rotWithShape="1">
          <a:blip r:embed="rId5">
            <a:alphaModFix/>
          </a:blip>
          <a:srcRect b="15684" l="24885" r="20146" t="16154"/>
          <a:stretch/>
        </p:blipFill>
        <p:spPr>
          <a:xfrm rot="-2248149">
            <a:off x="2018251" y="4855975"/>
            <a:ext cx="797426" cy="988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653da70afb_1_2647"/>
          <p:cNvSpPr txBox="1"/>
          <p:nvPr/>
        </p:nvSpPr>
        <p:spPr>
          <a:xfrm>
            <a:off x="311400" y="277100"/>
            <a:ext cx="8832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3400" u="none" cap="none" strike="noStrike">
                <a:solidFill>
                  <a:srgbClr val="205C77"/>
                </a:solidFill>
                <a:latin typeface="Arial"/>
                <a:ea typeface="Arial"/>
                <a:cs typeface="Arial"/>
                <a:sym typeface="Arial"/>
              </a:rPr>
              <a:t>SERVEIS COMPLEMENTARIS I EXTERNS</a:t>
            </a:r>
            <a:endParaRPr b="1" i="0" sz="3400" u="none" cap="none" strike="noStrike">
              <a:solidFill>
                <a:srgbClr val="205C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g3653da70afb_1_2647"/>
          <p:cNvSpPr txBox="1"/>
          <p:nvPr/>
        </p:nvSpPr>
        <p:spPr>
          <a:xfrm>
            <a:off x="311400" y="1451100"/>
            <a:ext cx="8120400" cy="50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1" lang="fr-FR" sz="28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Servei de menjador </a:t>
            </a:r>
            <a:r>
              <a:rPr lang="fr-FR" sz="22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horari: 14 a 16 h</a:t>
            </a:r>
            <a:endParaRPr sz="22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fr-FR" sz="24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Fixes (de 2 a 5 dies)  6,</a:t>
            </a:r>
            <a:r>
              <a:rPr i="1" lang="fr-FR" sz="24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25</a:t>
            </a:r>
            <a:r>
              <a:rPr b="0" i="1" lang="fr-FR" sz="24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€ per dia</a:t>
            </a:r>
            <a:endParaRPr b="0" i="1" sz="24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4572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fr-FR" sz="24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Esporàdics </a:t>
            </a:r>
            <a:r>
              <a:rPr i="1" lang="fr-FR" sz="24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6,90</a:t>
            </a:r>
            <a:r>
              <a:rPr b="0" i="1" lang="fr-FR" sz="24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€ per dia trucar de 8</a:t>
            </a:r>
            <a:r>
              <a:rPr i="1" lang="fr-FR" sz="24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’45 </a:t>
            </a:r>
            <a:endParaRPr i="1" sz="2400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4572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1" lang="fr-FR" sz="24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 9’30</a:t>
            </a:r>
            <a:endParaRPr b="0" i="1" sz="24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4572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i="1" lang="fr-FR" sz="24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nova concessió </a:t>
            </a:r>
            <a:endParaRPr i="1" sz="2400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4572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1" lang="fr-FR" sz="28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Servei de matinera.</a:t>
            </a:r>
            <a:r>
              <a:rPr b="0" i="1" lang="fr-FR" sz="24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</a:t>
            </a:r>
            <a:r>
              <a:rPr b="0" i="1" lang="fr-FR" sz="19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Horari de 7:30 a 9:00 (poden entrar </a:t>
            </a:r>
            <a:r>
              <a:rPr b="0" i="1" lang="fr-FR" sz="24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</a:t>
            </a:r>
            <a:r>
              <a:rPr b="0" i="1" lang="fr-FR" sz="19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ins a les 8:30)</a:t>
            </a:r>
            <a:endParaRPr b="0" i="1" sz="24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4572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fr-FR" sz="24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Fixes 30€/mes</a:t>
            </a:r>
            <a:endParaRPr b="0" i="1" sz="24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4572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fr-FR" sz="24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Esporàdics 4€/dia</a:t>
            </a:r>
            <a:endParaRPr b="0" i="1" sz="24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4572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1" lang="fr-FR" sz="28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Extraescolars</a:t>
            </a:r>
            <a:r>
              <a:rPr b="0" i="1" lang="fr-FR" sz="24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(les ofereix l’APIMA).</a:t>
            </a:r>
            <a:endParaRPr b="0" i="1" sz="24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264" name="Google Shape;264;g3653da70afb_1_26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47663" y="1451088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653da70afb_1_2652"/>
          <p:cNvSpPr txBox="1"/>
          <p:nvPr/>
        </p:nvSpPr>
        <p:spPr>
          <a:xfrm>
            <a:off x="152025" y="456788"/>
            <a:ext cx="8611800" cy="54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515" lvl="0" marL="182232" marR="395163" rtl="0" algn="just">
              <a:lnSpc>
                <a:spcPct val="1436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 l'etapa d'</a:t>
            </a:r>
            <a:r>
              <a:rPr b="1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educació primària</a:t>
            </a: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, aplicam els mètodes més adequats a cada cicle: </a:t>
            </a:r>
            <a:endParaRPr b="0" i="0" sz="2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-2515" lvl="0" marL="182232" marR="395163" rtl="0" algn="just">
              <a:lnSpc>
                <a:spcPct val="1436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Al primer cicle </a:t>
            </a: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:</a:t>
            </a:r>
            <a:endParaRPr b="0" i="0" sz="2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-2515" lvl="0" marL="182232" marR="395163" rtl="0" algn="just">
              <a:lnSpc>
                <a:spcPct val="1436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realitzam tallers internivell (dues sessions: una de matemàtiques i una de llengua) i Tallers  intercicle (7 tallers divendres després del pati: </a:t>
            </a:r>
            <a:r>
              <a:rPr b="1" i="0" lang="fr-FR" sz="16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PENSAMENT COMPUTACIONAL, HORT, ART, JOCS DE TAULA, CONSTRUCCIONS, EDUCACIÓ EN VALORS, EXPRESSIÓ CORPORAL)</a:t>
            </a:r>
            <a:endParaRPr b="1" i="0" sz="16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-2515" lvl="0" marL="182232" marR="395163" rtl="0" algn="just">
              <a:lnSpc>
                <a:spcPct val="1436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elaboram projectes </a:t>
            </a:r>
            <a:r>
              <a:rPr b="0" i="0" lang="fr-FR" sz="16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DE TREBALL</a:t>
            </a:r>
            <a:endParaRPr b="0" i="0" sz="16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-2515" lvl="0" marL="182232" marR="395163" rtl="0" algn="just">
              <a:lnSpc>
                <a:spcPct val="1436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treballam de manera cooperativa</a:t>
            </a:r>
            <a:endParaRPr b="0" i="0" sz="16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-2515" lvl="0" marL="182232" marR="395163" rtl="0" algn="just">
              <a:lnSpc>
                <a:spcPct val="1436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treball de la gestió de les emocions</a:t>
            </a:r>
            <a:endParaRPr b="0" i="0" sz="2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-2515" lvl="0" marL="182232" marR="395163" rtl="0" algn="just">
              <a:lnSpc>
                <a:spcPct val="1436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feim recerques en el medi tant natural com social</a:t>
            </a:r>
            <a:endParaRPr b="0" i="0" sz="2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-2516" lvl="0" marL="182232" marR="395163" rtl="0" algn="just">
              <a:lnSpc>
                <a:spcPct val="1436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utilitzam el joc com a una  eina d'aprenentatge més</a:t>
            </a:r>
            <a:endParaRPr sz="2100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-2515" lvl="0" marL="182232" marR="395163" rtl="0" algn="just">
              <a:lnSpc>
                <a:spcPct val="1436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enfocam l’aprenentatge de les matemàtiques de forma manipulativa</a:t>
            </a:r>
            <a:r>
              <a:rPr b="0" i="0" lang="fr-FR" sz="1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(</a:t>
            </a:r>
            <a:r>
              <a:rPr b="1" i="0" lang="fr-FR" sz="1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POLÍCUBS, REGLETS, BASE 10, COLLARETS, EINES DE MESURA, ÚS DEL RELLOTGE, ET</a:t>
            </a:r>
            <a:r>
              <a:rPr b="1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c…)</a:t>
            </a:r>
            <a:endParaRPr b="1" i="0" sz="2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70" name="Google Shape;270;g3653da70afb_1_2652"/>
          <p:cNvSpPr txBox="1"/>
          <p:nvPr/>
        </p:nvSpPr>
        <p:spPr>
          <a:xfrm>
            <a:off x="1133800" y="127350"/>
            <a:ext cx="7338000" cy="2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1800" u="none" cap="none" strike="noStrike">
                <a:solidFill>
                  <a:srgbClr val="205C77"/>
                </a:solidFill>
                <a:latin typeface="Arial"/>
                <a:ea typeface="Arial"/>
                <a:cs typeface="Arial"/>
                <a:sym typeface="Arial"/>
              </a:rPr>
              <a:t>METODOLOGIA I ORGANITZACIÓ PEDAGÒGICA</a:t>
            </a:r>
            <a:endParaRPr b="1" i="0" sz="1800" u="none" cap="none" strike="noStrike">
              <a:solidFill>
                <a:srgbClr val="205C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g3653da70afb_1_26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3950" y="3805975"/>
            <a:ext cx="2174825" cy="154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653da70afb_1_2658"/>
          <p:cNvSpPr txBox="1"/>
          <p:nvPr/>
        </p:nvSpPr>
        <p:spPr>
          <a:xfrm>
            <a:off x="351300" y="1333150"/>
            <a:ext cx="8441400" cy="42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fr-FR" sz="40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llengües</a:t>
            </a:r>
            <a:endParaRPr b="0" i="0" sz="40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fr-FR" sz="36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Iniciació del procés de la lectoescriptura. </a:t>
            </a:r>
            <a:endParaRPr b="0" i="0" sz="36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RESPECTAREM MOLT EL RITME D’APRENENTATGE DE CADA INFANT.</a:t>
            </a:r>
            <a:endParaRPr b="0" i="0" sz="26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1" lang="fr-FR" sz="40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Matem</a:t>
            </a:r>
            <a:r>
              <a:rPr b="0" i="1" lang="fr-FR" sz="32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ÀTIQUES</a:t>
            </a:r>
            <a:r>
              <a:rPr b="1" i="0" lang="fr-FR" sz="13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</a:t>
            </a:r>
            <a:endParaRPr b="1" i="0" sz="13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fr-FR" sz="28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NUMERACIÓ, CÀLCUL MENTAL</a:t>
            </a:r>
            <a:r>
              <a:rPr b="0" i="0" lang="fr-FR" sz="37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,</a:t>
            </a:r>
            <a:r>
              <a:rPr b="0" i="0" lang="fr-FR" sz="28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RESOLUCIÓ DE PROBLEMES, OPERACIONS BÀSIQUES DE SUMA I RESTA, MESURES, GEOMETRIA</a:t>
            </a:r>
            <a:r>
              <a:rPr lang="fr-FR" sz="28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.</a:t>
            </a:r>
            <a:endParaRPr b="0" i="0" sz="2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3653da70afb_1_2658"/>
          <p:cNvSpPr txBox="1"/>
          <p:nvPr/>
        </p:nvSpPr>
        <p:spPr>
          <a:xfrm>
            <a:off x="415925" y="260375"/>
            <a:ext cx="49641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1" lang="fr-FR" sz="50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que treballarem?</a:t>
            </a:r>
            <a:endParaRPr b="0" i="0" sz="5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g3653da70afb_1_26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6800" y="4863075"/>
            <a:ext cx="2095899" cy="1571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653da70afb_1_2664"/>
          <p:cNvSpPr txBox="1"/>
          <p:nvPr/>
        </p:nvSpPr>
        <p:spPr>
          <a:xfrm>
            <a:off x="415925" y="605350"/>
            <a:ext cx="49641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1" lang="fr-FR" sz="50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que treballarem?</a:t>
            </a:r>
            <a:endParaRPr b="0" i="0" sz="5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3653da70afb_1_2664"/>
          <p:cNvSpPr txBox="1"/>
          <p:nvPr/>
        </p:nvSpPr>
        <p:spPr>
          <a:xfrm>
            <a:off x="415925" y="1766700"/>
            <a:ext cx="7757100" cy="1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1" lang="fr-FR" sz="40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ciències</a:t>
            </a:r>
            <a:endParaRPr b="1" i="1" sz="4000" u="none" cap="none" strike="noStrike">
              <a:solidFill>
                <a:srgbClr val="2A95B7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Es continuaran amb els projectes de treball de ciències </a:t>
            </a:r>
            <a:endParaRPr b="0" i="0" sz="2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Aquest curs desenvoluparem els següents con</a:t>
            </a:r>
            <a:r>
              <a:rPr b="0" i="0" lang="fr-FR" sz="16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TINGUTS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5" name="Google Shape;285;g3653da70afb_1_2664"/>
          <p:cNvGraphicFramePr/>
          <p:nvPr/>
        </p:nvGraphicFramePr>
        <p:xfrm>
          <a:off x="822000" y="359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{C899AF49-7CF1-4EE9-812C-EE48D370A16E}</a:tableStyleId>
              </a:tblPr>
              <a:tblGrid>
                <a:gridCol w="3456925"/>
                <a:gridCol w="345692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FR" sz="2100" u="none" cap="none" strike="noStrike">
                          <a:solidFill>
                            <a:schemeClr val="dk1"/>
                          </a:solidFill>
                          <a:latin typeface="Patrick Hand SC"/>
                          <a:ea typeface="Patrick Hand SC"/>
                          <a:cs typeface="Patrick Hand SC"/>
                          <a:sym typeface="Patrick Hand SC"/>
                        </a:rPr>
                        <a:t>CIÈNCIES SOCIALS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fr-FR" sz="2100" u="none" cap="none" strike="noStrike">
                          <a:solidFill>
                            <a:schemeClr val="dk1"/>
                          </a:solidFill>
                          <a:latin typeface="Patrick Hand SC"/>
                          <a:ea typeface="Patrick Hand SC"/>
                          <a:cs typeface="Patrick Hand SC"/>
                          <a:sym typeface="Patrick Hand SC"/>
                        </a:rPr>
                        <a:t> CIÈNCIES NATURALS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FR" sz="1800" u="none" cap="none" strike="noStrike">
                          <a:latin typeface="Patrick Hand SC"/>
                          <a:ea typeface="Patrick Hand SC"/>
                          <a:cs typeface="Patrick Hand SC"/>
                          <a:sym typeface="Patrick Hand SC"/>
                        </a:rPr>
                        <a:t>FAMÍLIA I ESCOLA. LA LÍNIA DE LA MEVA VIDA. </a:t>
                      </a:r>
                      <a:endParaRPr sz="1800" u="none" cap="none" strike="noStrike">
                        <a:latin typeface="Patrick Hand SC"/>
                        <a:ea typeface="Patrick Hand SC"/>
                        <a:cs typeface="Patrick Hand SC"/>
                        <a:sym typeface="Patrick Hand SC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FR" sz="1800" u="none" cap="none" strike="noStrike">
                          <a:solidFill>
                            <a:schemeClr val="dk1"/>
                          </a:solidFill>
                          <a:latin typeface="Patrick Hand SC"/>
                          <a:ea typeface="Patrick Hand SC"/>
                          <a:cs typeface="Patrick Hand SC"/>
                          <a:sym typeface="Patrick Hand SC"/>
                        </a:rPr>
                        <a:t>ELS ANIMALS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Patrick Hand SC"/>
                        <a:ea typeface="Patrick Hand SC"/>
                        <a:cs typeface="Patrick Hand SC"/>
                        <a:sym typeface="Patrick Hand SC"/>
                      </a:endParaRPr>
                    </a:p>
                  </a:txBody>
                  <a:tcPr marT="91425" marB="91425" marR="91425" marL="91425">
                    <a:solidFill>
                      <a:srgbClr val="EBEDED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FR" sz="1800" u="none" cap="none" strike="noStrike">
                          <a:latin typeface="Patrick Hand SC"/>
                          <a:ea typeface="Patrick Hand SC"/>
                          <a:cs typeface="Patrick Hand SC"/>
                          <a:sym typeface="Patrick Hand SC"/>
                        </a:rPr>
                        <a:t>EL PATRIMONI CULTURAL DE MANACOR</a:t>
                      </a:r>
                      <a:endParaRPr sz="1800" u="none" cap="none" strike="noStrike">
                        <a:latin typeface="Patrick Hand SC"/>
                        <a:ea typeface="Patrick Hand SC"/>
                        <a:cs typeface="Patrick Hand SC"/>
                        <a:sym typeface="Patrick Hand SC"/>
                      </a:endParaRPr>
                    </a:p>
                  </a:txBody>
                  <a:tcPr marT="91425" marB="91425" marR="91425" marL="91425">
                    <a:solidFill>
                      <a:srgbClr val="EBED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FR" sz="1800" u="none" cap="none" strike="noStrike">
                          <a:solidFill>
                            <a:schemeClr val="dk1"/>
                          </a:solidFill>
                          <a:latin typeface="Patrick Hand SC"/>
                          <a:ea typeface="Patrick Hand SC"/>
                          <a:cs typeface="Patrick Hand SC"/>
                          <a:sym typeface="Patrick Hand SC"/>
                        </a:rPr>
                        <a:t>EL COS HUMÀ I ELS SENTITS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Patrick Hand SC"/>
                        <a:ea typeface="Patrick Hand SC"/>
                        <a:cs typeface="Patrick Hand SC"/>
                        <a:sym typeface="Patrick Hand SC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Patrick Hand SC"/>
                        <a:ea typeface="Patrick Hand SC"/>
                        <a:cs typeface="Patrick Hand SC"/>
                        <a:sym typeface="Patrick Hand SC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546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FR" sz="1800" u="none" cap="none" strike="noStrike">
                          <a:solidFill>
                            <a:schemeClr val="dk1"/>
                          </a:solidFill>
                          <a:latin typeface="Patrick Hand SC"/>
                          <a:ea typeface="Patrick Hand SC"/>
                          <a:cs typeface="Patrick Hand SC"/>
                          <a:sym typeface="Patrick Hand SC"/>
                        </a:rPr>
                        <a:t>L’UNIVERS: EL SISTEMA SOLAR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Patrick Hand SC"/>
                        <a:ea typeface="Patrick Hand SC"/>
                        <a:cs typeface="Patrick Hand SC"/>
                        <a:sym typeface="Patrick Hand SC"/>
                      </a:endParaRPr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fr-FR" sz="1800" u="none" cap="none" strike="noStrike">
                          <a:solidFill>
                            <a:schemeClr val="dk1"/>
                          </a:solidFill>
                          <a:latin typeface="Patrick Hand SC"/>
                          <a:ea typeface="Patrick Hand SC"/>
                          <a:cs typeface="Patrick Hand SC"/>
                          <a:sym typeface="Patrick Hand SC"/>
                        </a:rPr>
                        <a:t>ALIMENTACIÓ I HÀBITS SALUDABLES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Patrick Hand SC"/>
                        <a:ea typeface="Patrick Hand SC"/>
                        <a:cs typeface="Patrick Hand SC"/>
                        <a:sym typeface="Patrick Hand SC"/>
                      </a:endParaRPr>
                    </a:p>
                  </a:txBody>
                  <a:tcPr marT="91425" marB="91425" marR="91425" marL="91425">
                    <a:solidFill>
                      <a:srgbClr val="EBEDE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653da70afb_1_2670"/>
          <p:cNvSpPr txBox="1"/>
          <p:nvPr/>
        </p:nvSpPr>
        <p:spPr>
          <a:xfrm>
            <a:off x="394800" y="1101925"/>
            <a:ext cx="8354400" cy="52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1" lang="fr-FR" sz="34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ANIVERSARIS 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fr-FR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fr-FR" sz="2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DARRERAMENT degut a l’augment d’intoleràncies alimentàries </a:t>
            </a:r>
            <a:r>
              <a:rPr lang="fr-FR" sz="25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el centre ha decidit </a:t>
            </a:r>
            <a:r>
              <a:rPr b="0" i="0" lang="fr-FR" sz="2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que els aniversaris SE celebraran </a:t>
            </a:r>
            <a:r>
              <a:rPr b="0" i="0" lang="fr-FR" sz="2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SENSE MENJAR. </a:t>
            </a:r>
            <a:endParaRPr b="0" i="0" sz="25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ho celabram amb un ritual personal </a:t>
            </a:r>
            <a:r>
              <a:rPr b="1" i="0" lang="fr-FR" sz="25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(CAPSA DE VIDA)</a:t>
            </a:r>
            <a:endParaRPr b="1" i="0" sz="25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1" i="1" sz="3400" u="none" cap="none" strike="noStrike">
              <a:solidFill>
                <a:srgbClr val="2A95B7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1" lang="fr-FR" sz="34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BERENARS</a:t>
            </a:r>
            <a:endParaRPr b="0" i="0" sz="26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És molt important que els BERENARS siguin SANS s’han de portar dins una carmanyola per evitar residus.</a:t>
            </a:r>
            <a:r>
              <a:rPr b="0" i="0" lang="fr-FR" sz="19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NO PAPER D’ALUMINI.</a:t>
            </a:r>
            <a:endParaRPr b="0" i="0" sz="19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fr-FR" sz="26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D</a:t>
            </a:r>
            <a:r>
              <a:rPr b="0" i="0" lang="fr-FR" sz="26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ur fruita els dimarts i dijous</a:t>
            </a:r>
            <a:endParaRPr b="0" i="0" sz="26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Recordau que han de dur su</a:t>
            </a: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</a:t>
            </a:r>
            <a:r>
              <a:rPr b="0" i="0" lang="fr-FR" sz="26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icient aigua per a tota la jornada.</a:t>
            </a:r>
            <a:endParaRPr b="0" i="0" sz="26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291" name="Google Shape;291;g3653da70afb_1_2670"/>
          <p:cNvSpPr txBox="1"/>
          <p:nvPr/>
        </p:nvSpPr>
        <p:spPr>
          <a:xfrm>
            <a:off x="121700" y="422925"/>
            <a:ext cx="8354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32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ALTRES INFORMACIONS PRÀCTIQUES</a:t>
            </a:r>
            <a:endParaRPr b="1" i="0" sz="32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g3653da70afb_1_26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7399" y="2577950"/>
            <a:ext cx="2045751" cy="136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g3653da70afb_1_26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54925" y="4772675"/>
            <a:ext cx="2408225" cy="104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7cad048a38_0_0"/>
          <p:cNvSpPr txBox="1"/>
          <p:nvPr/>
        </p:nvSpPr>
        <p:spPr>
          <a:xfrm>
            <a:off x="121700" y="422925"/>
            <a:ext cx="8354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32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ALTRES INFORMACIONS PRÀCTIQUES</a:t>
            </a:r>
            <a:endParaRPr b="1" i="0" sz="32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g37cad048a38_0_0"/>
          <p:cNvSpPr txBox="1"/>
          <p:nvPr/>
        </p:nvSpPr>
        <p:spPr>
          <a:xfrm>
            <a:off x="394800" y="1101925"/>
            <a:ext cx="8354400" cy="3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1" lang="fr-FR" sz="34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deures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fr-FR" sz="32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aquest any cada divendres duran una feineta per fer a casa o de lectoescriptura o de matemàtiques.</a:t>
            </a:r>
            <a:endParaRPr b="0" i="0" sz="32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fr-FR" sz="32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si no hi ha deures, la feina serà llegir molt. (enguany s’ha d’assolir un bon hàbit lector progressiu.)</a:t>
            </a:r>
            <a:endParaRPr b="0" i="0" sz="32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653da70afb_1_2675"/>
          <p:cNvSpPr txBox="1"/>
          <p:nvPr/>
        </p:nvSpPr>
        <p:spPr>
          <a:xfrm>
            <a:off x="1690247" y="293181"/>
            <a:ext cx="612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AVALUACIÓ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g3653da70afb_1_2675"/>
          <p:cNvSpPr txBox="1"/>
          <p:nvPr/>
        </p:nvSpPr>
        <p:spPr>
          <a:xfrm>
            <a:off x="840275" y="1227900"/>
            <a:ext cx="7656900" cy="3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Avaluació trimestral i contínua al llarg del curs.</a:t>
            </a:r>
            <a:endParaRPr b="0" i="0" sz="28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atrick Hand SC"/>
              <a:buChar char="-"/>
            </a:pPr>
            <a:r>
              <a:rPr b="0" i="0" lang="fr-FR" sz="24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PROVES INICIALS</a:t>
            </a:r>
            <a:endParaRPr b="0" i="0" sz="24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Patrick Hand SC"/>
              <a:buChar char="-"/>
            </a:pPr>
            <a:r>
              <a:rPr b="0" i="0" lang="fr-FR" sz="30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</a:t>
            </a:r>
            <a:r>
              <a:rPr b="0" i="0" lang="fr-FR" sz="22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XPRESSIÓ</a:t>
            </a:r>
            <a:r>
              <a:rPr b="0" i="0" lang="fr-FR" sz="30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oral </a:t>
            </a:r>
            <a:r>
              <a:rPr b="0" i="0" lang="fr-FR" sz="22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I ESCRITA</a:t>
            </a:r>
            <a:endParaRPr b="0" i="0" sz="22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Patrick Hand SC"/>
              <a:buChar char="-"/>
            </a:pPr>
            <a:r>
              <a:rPr b="0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Projectes </a:t>
            </a:r>
            <a:r>
              <a:rPr b="0" i="0" lang="fr-FR" sz="23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DE TREBALL</a:t>
            </a:r>
            <a:endParaRPr b="0" i="0" sz="23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Patrick Hand SC"/>
              <a:buChar char="-"/>
            </a:pPr>
            <a:r>
              <a:rPr b="0" i="0" lang="fr-FR" sz="28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Participació, actitud </a:t>
            </a:r>
            <a:r>
              <a:rPr b="0" i="0" lang="fr-FR" sz="21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POSITIVA</a:t>
            </a:r>
            <a:endParaRPr b="0" i="0" sz="21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fr-FR" sz="21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ENVERS  L’APRENENTATGE</a:t>
            </a:r>
            <a:endParaRPr b="0" i="0" sz="21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sp>
        <p:nvSpPr>
          <p:cNvPr id="306" name="Google Shape;306;g3653da70afb_1_2675"/>
          <p:cNvSpPr txBox="1"/>
          <p:nvPr/>
        </p:nvSpPr>
        <p:spPr>
          <a:xfrm>
            <a:off x="626350" y="5161725"/>
            <a:ext cx="79551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fr-FR" sz="26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L’INFORME D’AVALUACIÓ  </a:t>
            </a:r>
            <a:r>
              <a:rPr b="1" i="0" lang="fr-FR" sz="32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es  publicaran a </a:t>
            </a:r>
            <a:r>
              <a:rPr b="1" i="0" lang="fr-FR" sz="33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</a:t>
            </a:r>
            <a:r>
              <a:rPr b="1" i="0" lang="fr-FR" sz="32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inal de </a:t>
            </a:r>
            <a:r>
              <a:rPr b="1" i="0" lang="fr-FR" sz="25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CADA </a:t>
            </a:r>
            <a:r>
              <a:rPr b="1" i="0" lang="fr-FR" sz="3200" u="none" cap="none" strike="noStrike">
                <a:solidFill>
                  <a:srgbClr val="000000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trimestre al GESTIB.</a:t>
            </a:r>
            <a:endParaRPr b="1" i="0" sz="32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22860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  <p:pic>
        <p:nvPicPr>
          <p:cNvPr id="307" name="Google Shape;307;g3653da70afb_1_26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7000" y="2046174"/>
            <a:ext cx="2970174" cy="207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7c4181e42b_0_0"/>
          <p:cNvSpPr txBox="1"/>
          <p:nvPr>
            <p:ph type="title"/>
          </p:nvPr>
        </p:nvSpPr>
        <p:spPr>
          <a:xfrm>
            <a:off x="415851" y="0"/>
            <a:ext cx="75822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fr-FR"/>
              <a:t>HORARIS D’AULA</a:t>
            </a:r>
            <a:endParaRPr/>
          </a:p>
        </p:txBody>
      </p:sp>
      <p:graphicFrame>
        <p:nvGraphicFramePr>
          <p:cNvPr id="313" name="Google Shape;313;g37c4181e42b_0_0"/>
          <p:cNvGraphicFramePr/>
          <p:nvPr/>
        </p:nvGraphicFramePr>
        <p:xfrm>
          <a:off x="1050800" y="14516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{25BF4C1B-BC19-40EF-8C2C-2ACFCABA105C}</a:tableStyleId>
              </a:tblPr>
              <a:tblGrid>
                <a:gridCol w="1060800"/>
                <a:gridCol w="1050300"/>
                <a:gridCol w="1050300"/>
                <a:gridCol w="1050300"/>
                <a:gridCol w="1050300"/>
                <a:gridCol w="1050300"/>
              </a:tblGrid>
              <a:tr h="373600">
                <a:tc gridSpan="6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/>
                        <a:t>CURS: 1A</a:t>
                      </a:r>
                      <a:endParaRPr b="1"/>
                    </a:p>
                  </a:txBody>
                  <a:tcPr marT="63500" marB="63500" marR="63500" marL="63500"/>
                </a:tc>
                <a:tc hMerge="1"/>
                <a:tc hMerge="1"/>
                <a:tc hMerge="1"/>
                <a:tc hMerge="1"/>
                <a:tc hMerge="1"/>
              </a:tr>
              <a:tr h="331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DILLUNS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DIMARTS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DIMECRES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DIJOUS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DIVENDRES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</a:tr>
              <a:tr h="479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9’00-9’45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CASTELLÀ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MEDI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00"/>
                        <a:t>ANGLÈS/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00"/>
                        <a:t>MATES</a:t>
                      </a:r>
                      <a:endParaRPr sz="900"/>
                    </a:p>
                  </a:txBody>
                  <a:tcPr marT="63500" marB="63500" marR="63500" marL="63500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00"/>
                        <a:t>ED. FÍSICA/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00"/>
                        <a:t>CATALÀ</a:t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TUTORIA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479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9’45-10:30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CATALÀ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MEDI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00"/>
                        <a:t>ANGLÈS/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00"/>
                        <a:t>MATES</a:t>
                      </a:r>
                      <a:endParaRPr sz="900"/>
                    </a:p>
                  </a:txBody>
                  <a:tcPr marT="63500" marB="63500" marR="63500" marL="63500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00"/>
                        <a:t>ED. FÍSICA/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000"/>
                        <a:t>CATALÀ</a:t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CATALÀ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521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10:30-11’30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ED. FÍSICA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MATES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RELIGIÓ/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ATENCIÓ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MATES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CASTELLÀ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331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11:30-12:00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 gridSpan="5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                                            PATI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</a:tr>
              <a:tr h="331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12’00- 12’20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 gridSpan="5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                                        RUTINES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 hMerge="1"/>
                <a:tc hMerge="1"/>
                <a:tc hMerge="1"/>
                <a:tc hMerge="1"/>
              </a:tr>
              <a:tr h="585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12’20-13’10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MÚSICA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/>
                        <a:t>TALLER INTERNIVELL</a:t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/>
                        <a:t>(MATES)</a:t>
                      </a:r>
                      <a:endParaRPr sz="9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/>
                        <a:t>TALLER INTERNIVELL</a:t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/>
                        <a:t>(CATALÀ)</a:t>
                      </a:r>
                      <a:endParaRPr sz="9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PLÀSTICA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TALLERS CICLE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521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13’10-14’00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MATES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CASTELLÀ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MEDI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ANGLÈS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TALLERS CICLE</a:t>
                      </a:r>
                      <a:endParaRPr sz="11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7c8507b6f6_0_6"/>
          <p:cNvSpPr txBox="1"/>
          <p:nvPr>
            <p:ph type="title"/>
          </p:nvPr>
        </p:nvSpPr>
        <p:spPr>
          <a:xfrm>
            <a:off x="533401" y="0"/>
            <a:ext cx="75822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fr-FR"/>
              <a:t>HORARIS D’AULA</a:t>
            </a:r>
            <a:endParaRPr/>
          </a:p>
        </p:txBody>
      </p:sp>
      <p:graphicFrame>
        <p:nvGraphicFramePr>
          <p:cNvPr id="319" name="Google Shape;319;g37c8507b6f6_0_6"/>
          <p:cNvGraphicFramePr/>
          <p:nvPr/>
        </p:nvGraphicFramePr>
        <p:xfrm>
          <a:off x="1706400" y="1391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{25BF4C1B-BC19-40EF-8C2C-2ACFCABA105C}</a:tableStyleId>
              </a:tblPr>
              <a:tblGrid>
                <a:gridCol w="1023775"/>
                <a:gridCol w="1023775"/>
                <a:gridCol w="1023775"/>
                <a:gridCol w="1023775"/>
                <a:gridCol w="1023775"/>
                <a:gridCol w="1023775"/>
              </a:tblGrid>
              <a:tr h="364925">
                <a:tc gridSpan="6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/>
                        <a:t>CURS: 1B</a:t>
                      </a:r>
                      <a:endParaRPr b="1"/>
                    </a:p>
                  </a:txBody>
                  <a:tcPr marT="63500" marB="63500" marR="63500" marL="63500"/>
                </a:tc>
                <a:tc hMerge="1"/>
                <a:tc hMerge="1"/>
                <a:tc hMerge="1"/>
                <a:tc hMerge="1"/>
                <a:tc hMerge="1"/>
              </a:tr>
              <a:tr h="323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DILLUNS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DIMARTS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DIMECRES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DIJOUS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DIVENDRES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</a:tr>
              <a:tr h="42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9’00-9’45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CASTELLÀ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MEDI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/>
                        <a:t>ED. FÍSICA/</a:t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/>
                        <a:t>CATALÀ</a:t>
                      </a:r>
                      <a:endParaRPr sz="800"/>
                    </a:p>
                  </a:txBody>
                  <a:tcPr marT="63500" marB="63500" marR="63500" marL="6350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MATES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MATES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42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9’45-10:30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CATALÀ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MEDI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/>
                        <a:t>ED. FÍSICA/</a:t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/>
                        <a:t>CATALÀ</a:t>
                      </a:r>
                      <a:endParaRPr sz="800"/>
                    </a:p>
                  </a:txBody>
                  <a:tcPr marT="63500" marB="63500" marR="63500" marL="6350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MEDI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CATALÀ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509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10:30-11’30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MÚSICA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ED.FÍSICA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RELIGIÓ/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ATENCIÓ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ANGLÈS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CASTELLÀ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323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11:30-12:00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 gridSpan="5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                                            PATI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E599"/>
                    </a:solidFill>
                  </a:tcPr>
                </a:tc>
                <a:tc hMerge="1"/>
                <a:tc hMerge="1"/>
                <a:tc hMerge="1"/>
                <a:tc hMerge="1"/>
              </a:tr>
              <a:tr h="323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12’00- 12’20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 gridSpan="5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                                        RUTINES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 hMerge="1"/>
                <a:tc hMerge="1"/>
                <a:tc hMerge="1"/>
                <a:tc hMerge="1"/>
              </a:tr>
              <a:tr h="571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12’20-13’10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ANGLÈS/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MATES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/>
                        <a:t>TALLER INTERNIVELL</a:t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/>
                        <a:t>(MATES)</a:t>
                      </a:r>
                      <a:endParaRPr sz="9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/>
                        <a:t>TALLER INTERNIVELL</a:t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/>
                        <a:t>(CATALÀ)</a:t>
                      </a:r>
                      <a:endParaRPr sz="9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PLÀSTICA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TALLERS CICLE</a:t>
                      </a:r>
                      <a:endParaRPr sz="1100"/>
                    </a:p>
                  </a:txBody>
                  <a:tcPr marT="63500" marB="63500" marR="63500" marL="63500"/>
                </a:tc>
              </a:tr>
              <a:tr h="509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13’10-14’00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ANGLÈS/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MATES</a:t>
                      </a:r>
                      <a:endParaRPr sz="1100"/>
                    </a:p>
                  </a:txBody>
                  <a:tcPr marT="63500" marB="63500" marR="63500" marL="63500"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CASTELLÀ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MATES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TUTORIA</a:t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/>
                        <a:t>TALLERS CICLE</a:t>
                      </a:r>
                      <a:endParaRPr sz="11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320" name="Google Shape;320;g37c8507b6f6_0_6"/>
          <p:cNvSpPr txBox="1"/>
          <p:nvPr/>
        </p:nvSpPr>
        <p:spPr>
          <a:xfrm>
            <a:off x="1611300" y="2020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653da70afb_1_2681"/>
          <p:cNvSpPr txBox="1"/>
          <p:nvPr/>
        </p:nvSpPr>
        <p:spPr>
          <a:xfrm>
            <a:off x="1033783" y="199682"/>
            <a:ext cx="6882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205C77"/>
                </a:solidFill>
                <a:latin typeface="Arial"/>
                <a:ea typeface="Arial"/>
                <a:cs typeface="Arial"/>
                <a:sym typeface="Arial"/>
              </a:rPr>
              <a:t>  SORTIDES </a:t>
            </a:r>
            <a:endParaRPr b="0" i="0" sz="4000" u="none" cap="none" strike="noStrike">
              <a:solidFill>
                <a:srgbClr val="205C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6" name="Google Shape;326;g3653da70afb_1_2681"/>
          <p:cNvGrpSpPr/>
          <p:nvPr/>
        </p:nvGrpSpPr>
        <p:grpSpPr>
          <a:xfrm>
            <a:off x="167250" y="2268675"/>
            <a:ext cx="6370251" cy="1000200"/>
            <a:chOff x="227050" y="2139100"/>
            <a:chExt cx="6370251" cy="1000200"/>
          </a:xfrm>
        </p:grpSpPr>
        <p:grpSp>
          <p:nvGrpSpPr>
            <p:cNvPr id="327" name="Google Shape;327;g3653da70afb_1_2681"/>
            <p:cNvGrpSpPr/>
            <p:nvPr/>
          </p:nvGrpSpPr>
          <p:grpSpPr>
            <a:xfrm>
              <a:off x="227050" y="2139100"/>
              <a:ext cx="4119000" cy="1000188"/>
              <a:chOff x="227050" y="2139100"/>
              <a:chExt cx="4119000" cy="1000188"/>
            </a:xfrm>
          </p:grpSpPr>
          <p:sp>
            <p:nvSpPr>
              <p:cNvPr id="328" name="Google Shape;328;g3653da70afb_1_2681"/>
              <p:cNvSpPr txBox="1"/>
              <p:nvPr/>
            </p:nvSpPr>
            <p:spPr>
              <a:xfrm>
                <a:off x="227050" y="2139100"/>
                <a:ext cx="4119000" cy="523200"/>
              </a:xfrm>
              <a:prstGeom prst="rect">
                <a:avLst/>
              </a:prstGeom>
              <a:solidFill>
                <a:srgbClr val="6FADB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rPr b="0" i="0" lang="fr-FR" sz="2800" u="none" cap="none" strike="noStrike">
                    <a:solidFill>
                      <a:schemeClr val="lt1"/>
                    </a:solidFill>
                    <a:latin typeface="Short Stack"/>
                    <a:ea typeface="Short Stack"/>
                    <a:cs typeface="Short Stack"/>
                    <a:sym typeface="Short Stack"/>
                  </a:rPr>
                  <a:t>PRIMER TRIMESTRE</a:t>
                </a:r>
                <a:endParaRPr b="0" i="0" sz="2800" u="none" cap="none" strike="noStrike">
                  <a:solidFill>
                    <a:schemeClr val="lt1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29" name="Google Shape;329;g3653da70afb_1_2681"/>
              <p:cNvSpPr txBox="1"/>
              <p:nvPr/>
            </p:nvSpPr>
            <p:spPr>
              <a:xfrm>
                <a:off x="227050" y="2662288"/>
                <a:ext cx="4119000" cy="477000"/>
              </a:xfrm>
              <a:prstGeom prst="rect">
                <a:avLst/>
              </a:prstGeom>
              <a:noFill/>
              <a:ln cap="flat" cmpd="sng" w="9525">
                <a:solidFill>
                  <a:srgbClr val="2A95B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500"/>
                  <a:buFont typeface="Arial"/>
                  <a:buNone/>
                </a:pPr>
                <a:r>
                  <a:rPr b="0" i="0" lang="fr-FR" sz="2500" u="none" cap="none" strike="noStrike">
                    <a:solidFill>
                      <a:srgbClr val="2A95B7"/>
                    </a:solidFill>
                    <a:latin typeface="Short Stack"/>
                    <a:ea typeface="Short Stack"/>
                    <a:cs typeface="Short Stack"/>
                    <a:sym typeface="Short Stack"/>
                  </a:rPr>
                  <a:t>NATURA PARK</a:t>
                </a:r>
                <a:endParaRPr b="0" i="0" sz="2500" u="none" cap="none" strike="noStrike">
                  <a:solidFill>
                    <a:srgbClr val="2A95B7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pic>
          <p:nvPicPr>
            <p:cNvPr id="330" name="Google Shape;330;g3653da70afb_1_2681" title="Captura de Pantalla 2025-09-05 a las 13.17.59.png"/>
            <p:cNvPicPr preferRelativeResize="0"/>
            <p:nvPr/>
          </p:nvPicPr>
          <p:blipFill rotWithShape="1">
            <a:blip r:embed="rId3">
              <a:alphaModFix/>
            </a:blip>
            <a:srcRect b="0" l="884" r="884" t="0"/>
            <a:stretch/>
          </p:blipFill>
          <p:spPr>
            <a:xfrm>
              <a:off x="4299750" y="2139100"/>
              <a:ext cx="2297551" cy="1000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1" name="Google Shape;331;g3653da70afb_1_2681"/>
          <p:cNvGrpSpPr/>
          <p:nvPr/>
        </p:nvGrpSpPr>
        <p:grpSpPr>
          <a:xfrm>
            <a:off x="2974025" y="5115325"/>
            <a:ext cx="4119000" cy="1000188"/>
            <a:chOff x="227050" y="2139100"/>
            <a:chExt cx="4119000" cy="1000188"/>
          </a:xfrm>
        </p:grpSpPr>
        <p:sp>
          <p:nvSpPr>
            <p:cNvPr id="332" name="Google Shape;332;g3653da70afb_1_2681"/>
            <p:cNvSpPr txBox="1"/>
            <p:nvPr/>
          </p:nvSpPr>
          <p:spPr>
            <a:xfrm>
              <a:off x="227050" y="2139100"/>
              <a:ext cx="4119000" cy="523200"/>
            </a:xfrm>
            <a:prstGeom prst="rect">
              <a:avLst/>
            </a:prstGeom>
            <a:solidFill>
              <a:srgbClr val="6FADB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fr-FR" sz="2800" u="none" cap="none" strike="noStrike">
                  <a:solidFill>
                    <a:schemeClr val="lt1"/>
                  </a:solidFill>
                  <a:latin typeface="Short Stack"/>
                  <a:ea typeface="Short Stack"/>
                  <a:cs typeface="Short Stack"/>
                  <a:sym typeface="Short Stack"/>
                </a:rPr>
                <a:t>TERCER TRIMESTRE</a:t>
              </a:r>
              <a:endParaRPr b="0" i="0" sz="2800" u="none" cap="none" strike="noStrike">
                <a:solidFill>
                  <a:schemeClr val="lt1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33" name="Google Shape;333;g3653da70afb_1_2681"/>
            <p:cNvSpPr txBox="1"/>
            <p:nvPr/>
          </p:nvSpPr>
          <p:spPr>
            <a:xfrm>
              <a:off x="227050" y="2662288"/>
              <a:ext cx="4119000" cy="477000"/>
            </a:xfrm>
            <a:prstGeom prst="rect">
              <a:avLst/>
            </a:prstGeom>
            <a:noFill/>
            <a:ln cap="flat" cmpd="sng" w="9525">
              <a:solidFill>
                <a:srgbClr val="2A95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0" i="0" lang="fr-FR" sz="2500" u="none" cap="none" strike="noStrike">
                  <a:solidFill>
                    <a:srgbClr val="2A95B7"/>
                  </a:solidFill>
                  <a:latin typeface="Short Stack"/>
                  <a:ea typeface="Short Stack"/>
                  <a:cs typeface="Short Stack"/>
                  <a:sym typeface="Short Stack"/>
                </a:rPr>
                <a:t>P</a:t>
              </a:r>
              <a:r>
                <a:rPr lang="fr-FR" sz="2500">
                  <a:solidFill>
                    <a:srgbClr val="2A95B7"/>
                  </a:solidFill>
                  <a:latin typeface="Short Stack"/>
                  <a:ea typeface="Short Stack"/>
                  <a:cs typeface="Short Stack"/>
                  <a:sym typeface="Short Stack"/>
                </a:rPr>
                <a:t>UNTA DE N’AMER</a:t>
              </a:r>
              <a:endParaRPr b="0" i="0" sz="2500" u="none" cap="none" strike="noStrike">
                <a:solidFill>
                  <a:srgbClr val="2A95B7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334" name="Google Shape;334;g3653da70afb_1_2681"/>
          <p:cNvSpPr txBox="1"/>
          <p:nvPr/>
        </p:nvSpPr>
        <p:spPr>
          <a:xfrm>
            <a:off x="2278075" y="754050"/>
            <a:ext cx="5090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1" sz="2500" u="none" cap="none" strike="noStrike">
              <a:solidFill>
                <a:srgbClr val="2A95B7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1" lang="fr-FR" sz="25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SORTIDES PEL TERME DE MANACOR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5" name="Google Shape;335;g3653da70afb_1_2681" title="Captura de Pantalla 2025-09-05 a las 13.20.56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4550" y="3637200"/>
            <a:ext cx="2550925" cy="1000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6" name="Google Shape;336;g3653da70afb_1_2681"/>
          <p:cNvGrpSpPr/>
          <p:nvPr/>
        </p:nvGrpSpPr>
        <p:grpSpPr>
          <a:xfrm>
            <a:off x="1595550" y="3637200"/>
            <a:ext cx="4119000" cy="1000188"/>
            <a:chOff x="227050" y="2139100"/>
            <a:chExt cx="4119000" cy="1000188"/>
          </a:xfrm>
        </p:grpSpPr>
        <p:sp>
          <p:nvSpPr>
            <p:cNvPr id="337" name="Google Shape;337;g3653da70afb_1_2681"/>
            <p:cNvSpPr txBox="1"/>
            <p:nvPr/>
          </p:nvSpPr>
          <p:spPr>
            <a:xfrm>
              <a:off x="227050" y="2139100"/>
              <a:ext cx="4119000" cy="523200"/>
            </a:xfrm>
            <a:prstGeom prst="rect">
              <a:avLst/>
            </a:prstGeom>
            <a:solidFill>
              <a:srgbClr val="6FADB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fr-FR" sz="2800" u="none" cap="none" strike="noStrike">
                  <a:solidFill>
                    <a:schemeClr val="lt1"/>
                  </a:solidFill>
                  <a:latin typeface="Short Stack"/>
                  <a:ea typeface="Short Stack"/>
                  <a:cs typeface="Short Stack"/>
                  <a:sym typeface="Short Stack"/>
                </a:rPr>
                <a:t>SEGON  TRIMESTRE</a:t>
              </a:r>
              <a:endParaRPr b="0" i="0" sz="2800" u="none" cap="none" strike="noStrike">
                <a:solidFill>
                  <a:schemeClr val="lt1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38" name="Google Shape;338;g3653da70afb_1_2681"/>
            <p:cNvSpPr txBox="1"/>
            <p:nvPr/>
          </p:nvSpPr>
          <p:spPr>
            <a:xfrm>
              <a:off x="227050" y="2662288"/>
              <a:ext cx="4119000" cy="477000"/>
            </a:xfrm>
            <a:prstGeom prst="rect">
              <a:avLst/>
            </a:prstGeom>
            <a:noFill/>
            <a:ln cap="flat" cmpd="sng" w="9525">
              <a:solidFill>
                <a:srgbClr val="2A95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0" i="0" lang="fr-FR" sz="2500" u="none" cap="none" strike="noStrike">
                  <a:solidFill>
                    <a:srgbClr val="2A95B7"/>
                  </a:solidFill>
                  <a:latin typeface="Short Stack"/>
                  <a:ea typeface="Short Stack"/>
                  <a:cs typeface="Short Stack"/>
                  <a:sym typeface="Short Stack"/>
                </a:rPr>
                <a:t>SON REAL</a:t>
              </a:r>
              <a:endParaRPr b="0" i="0" sz="2500" u="none" cap="none" strike="noStrike">
                <a:solidFill>
                  <a:srgbClr val="2A95B7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pic>
        <p:nvPicPr>
          <p:cNvPr id="339" name="Google Shape;339;g3653da70afb_1_2681" title="images.jpeg"/>
          <p:cNvPicPr preferRelativeResize="0"/>
          <p:nvPr/>
        </p:nvPicPr>
        <p:blipFill rotWithShape="1">
          <a:blip r:embed="rId5">
            <a:alphaModFix/>
          </a:blip>
          <a:srcRect b="4603" l="0" r="0" t="4603"/>
          <a:stretch/>
        </p:blipFill>
        <p:spPr>
          <a:xfrm>
            <a:off x="7093025" y="5115325"/>
            <a:ext cx="1959851" cy="10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653da70afb_1_2700"/>
          <p:cNvSpPr txBox="1"/>
          <p:nvPr/>
        </p:nvSpPr>
        <p:spPr>
          <a:xfrm>
            <a:off x="383700" y="304500"/>
            <a:ext cx="8760300" cy="60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1" lang="fr-FR" sz="31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ALTRES ACTIVITATS</a:t>
            </a:r>
            <a:r>
              <a:rPr b="0" i="0" lang="fr-F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fr-FR" sz="24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ACTIVITATS DE L’OFERTA EDUCATIVA DE L’AJUNTAMENT DE MANACOR</a:t>
            </a:r>
            <a:endParaRPr b="0" i="0" sz="16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fr-FR" sz="23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Realitzarem diferents sortides per Manacor per treballar diferents àrees del currículum.</a:t>
            </a:r>
            <a:endParaRPr b="1" i="1" sz="2400" u="none" cap="none" strike="noStrike">
              <a:solidFill>
                <a:srgbClr val="2A95B7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457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fr-FR" sz="24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BIBLIOTECA </a:t>
            </a:r>
            <a:endParaRPr b="0" i="0" sz="23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fr-FR" sz="23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Iniciació al préstec de llibres.</a:t>
            </a:r>
            <a:endParaRPr b="0" i="0" sz="23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fr-FR" sz="23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Signar contracte compromís biblioteca.  </a:t>
            </a:r>
            <a:endParaRPr b="0" i="0" sz="23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fr-FR" sz="24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MALETA VIATGERA DE LLIBRES I CONTES</a:t>
            </a:r>
            <a:endParaRPr b="0" i="0" sz="23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i="0" lang="fr-FR" sz="23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Cada divendres tocarà a un infant diferent i la tornaran</a:t>
            </a:r>
            <a:r>
              <a:rPr lang="fr-FR" sz="23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EL DIJOUS DE L’ALTRE SETMANA</a:t>
            </a:r>
            <a:endParaRPr sz="2300"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653da70afb_1_2704"/>
          <p:cNvSpPr txBox="1"/>
          <p:nvPr/>
        </p:nvSpPr>
        <p:spPr>
          <a:xfrm>
            <a:off x="1312025" y="175200"/>
            <a:ext cx="60588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205C77"/>
                </a:solidFill>
                <a:latin typeface="Arial"/>
                <a:ea typeface="Arial"/>
                <a:cs typeface="Arial"/>
                <a:sym typeface="Arial"/>
              </a:rPr>
              <a:t>FUNCIONAMENT I NORMES DE CENTRE</a:t>
            </a:r>
            <a:endParaRPr b="1" i="0" sz="4000" u="none" cap="none" strike="noStrike">
              <a:solidFill>
                <a:srgbClr val="205C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3653da70afb_1_2704"/>
          <p:cNvSpPr txBox="1"/>
          <p:nvPr/>
        </p:nvSpPr>
        <p:spPr>
          <a:xfrm>
            <a:off x="930900" y="1654675"/>
            <a:ext cx="7625700" cy="26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493" marR="1386" rtl="0" algn="just">
              <a:lnSpc>
                <a:spcPct val="143680"/>
              </a:lnSpc>
              <a:spcBef>
                <a:spcPts val="133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3493" marR="1386" rtl="0" algn="just">
              <a:lnSpc>
                <a:spcPct val="143680"/>
              </a:lnSpc>
              <a:spcBef>
                <a:spcPts val="133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3493" marR="1386" rtl="0" algn="just">
              <a:lnSpc>
                <a:spcPct val="143680"/>
              </a:lnSpc>
              <a:spcBef>
                <a:spcPts val="133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fr-FR" sz="23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Fora de l’horari lectiu l’escola romandrà tancada, per tant els materials didàctics o objectes oblidats s’hauran de recollir el dia següent.</a:t>
            </a:r>
            <a:endParaRPr b="0" i="0" sz="2300" u="none" cap="none" strike="noStrike">
              <a:solidFill>
                <a:srgbClr val="000000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653da70afb_1_2709"/>
          <p:cNvSpPr txBox="1"/>
          <p:nvPr/>
        </p:nvSpPr>
        <p:spPr>
          <a:xfrm>
            <a:off x="668850" y="174525"/>
            <a:ext cx="78063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ALTRES INFORMACIONS PRÀCTIQUES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g3653da70afb_1_2709"/>
          <p:cNvSpPr txBox="1"/>
          <p:nvPr/>
        </p:nvSpPr>
        <p:spPr>
          <a:xfrm>
            <a:off x="575391" y="1498134"/>
            <a:ext cx="7993200" cy="50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1" lang="fr-FR" sz="3100" u="none" cap="none" strike="noStrike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MATERIAL</a:t>
            </a:r>
            <a:endParaRPr b="1" i="1" sz="3100" u="none" cap="none" strike="noStrike">
              <a:solidFill>
                <a:srgbClr val="2A95B7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una carpeta tamany din-a4 amb elàstics. </a:t>
            </a:r>
            <a:endParaRPr b="0" i="0" sz="2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un fitxer din-a4. de 4 anelles i tapa llisa. </a:t>
            </a:r>
            <a:endParaRPr b="0" i="0" sz="2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motxilla grossa (sense rodetes) on es pugui posar la carpeta.</a:t>
            </a:r>
            <a:endParaRPr b="0" i="0" sz="2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Bata amb el nom posat i una cinta. </a:t>
            </a:r>
            <a:endParaRPr b="0" i="0" sz="2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Roba còmoda.</a:t>
            </a:r>
            <a:endParaRPr b="0" i="0" sz="2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Bossa EF els dies que pertoqui. (aigua, tovalloleta i camiseta de recanvi). </a:t>
            </a:r>
            <a:endParaRPr b="0" i="0" sz="2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fr-FR" sz="21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U</a:t>
            </a:r>
            <a:r>
              <a:rPr b="0" i="0" lang="fr-FR" sz="2100" u="none" cap="none" strike="noStrike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n paquet de tovalloletes</a:t>
            </a:r>
            <a:endParaRPr b="0" i="0" sz="2100" u="none" cap="none" strike="noStrike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fr-FR" sz="17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UN CONTE/LLIBRE DE CASA PER FER LECTURA INDIVIDUAL</a:t>
            </a:r>
            <a:endParaRPr b="1" sz="1700">
              <a:solidFill>
                <a:schemeClr val="dk1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fr-FR" sz="2500" u="none" cap="none" strike="noStrike">
                <a:solidFill>
                  <a:schemeClr val="accent2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IMPORTANT:nom a les jaquetes i a tot el que duguin a l’escola.</a:t>
            </a:r>
            <a:r>
              <a:rPr b="1" i="0" lang="fr-FR" sz="3000" u="none" cap="none" strike="noStrike">
                <a:solidFill>
                  <a:schemeClr val="lt1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 </a:t>
            </a:r>
            <a:endParaRPr b="1" i="0" sz="2500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1"/>
          <p:cNvSpPr txBox="1"/>
          <p:nvPr/>
        </p:nvSpPr>
        <p:spPr>
          <a:xfrm>
            <a:off x="803047" y="1540861"/>
            <a:ext cx="77596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FR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descr="baixa.jpeg" id="362" name="Google Shape;36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9002" y="2042507"/>
            <a:ext cx="6482065" cy="3629956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11"/>
          <p:cNvSpPr txBox="1"/>
          <p:nvPr/>
        </p:nvSpPr>
        <p:spPr>
          <a:xfrm>
            <a:off x="401524" y="429572"/>
            <a:ext cx="84414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15151"/>
                </a:solidFill>
                <a:latin typeface="Short Stack"/>
                <a:ea typeface="Short Stack"/>
                <a:cs typeface="Short Stack"/>
                <a:sym typeface="Short Stack"/>
              </a:rPr>
              <a:t>GRÀCIES A TOTS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15151"/>
                </a:solidFill>
                <a:latin typeface="Short Stack"/>
                <a:ea typeface="Short Stack"/>
                <a:cs typeface="Short Stack"/>
                <a:sym typeface="Short Stack"/>
              </a:rPr>
              <a:t>PER LA VOSTRA ASSISTÈNCIA!</a:t>
            </a:r>
            <a:endParaRPr b="1" i="0" sz="4000" u="none" cap="none" strike="noStrike">
              <a:solidFill>
                <a:srgbClr val="515151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risa">
  <a:themeElements>
    <a:clrScheme name="Brisa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risa">
  <a:themeElements>
    <a:clrScheme name="Brisa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2023-09-05T19:41:51Z</dcterms:created>
  <dc:creator>Xisca Aguiló Gibert</dc:creator>
</cp:coreProperties>
</file>