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Libre Franklin"/>
      <p:regular r:id="rId17"/>
      <p:bold r:id="rId18"/>
      <p:italic r:id="rId19"/>
      <p:boldItalic r:id="rId20"/>
    </p:embeddedFont>
    <p:embeddedFont>
      <p:font typeface="Short Stack"/>
      <p:regular r:id="rId21"/>
    </p:embeddedFont>
    <p:embeddedFont>
      <p:font typeface="Libre Franklin Medium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gFYjYK0tb9aNuiinNuZ+UQmsMU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-boldItalic.fntdata"/><Relationship Id="rId22" Type="http://schemas.openxmlformats.org/officeDocument/2006/relationships/font" Target="fonts/LibreFranklinMedium-regular.fntdata"/><Relationship Id="rId21" Type="http://schemas.openxmlformats.org/officeDocument/2006/relationships/font" Target="fonts/ShortStack-regular.fntdata"/><Relationship Id="rId24" Type="http://schemas.openxmlformats.org/officeDocument/2006/relationships/font" Target="fonts/LibreFranklinMedium-italic.fntdata"/><Relationship Id="rId23" Type="http://schemas.openxmlformats.org/officeDocument/2006/relationships/font" Target="fonts/LibreFranklin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LibreFranklin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ibreFranklin-regular.fntdata"/><Relationship Id="rId16" Type="http://schemas.openxmlformats.org/officeDocument/2006/relationships/slide" Target="slides/slide11.xml"/><Relationship Id="rId19" Type="http://schemas.openxmlformats.org/officeDocument/2006/relationships/font" Target="fonts/LibreFranklin-italic.fntdata"/><Relationship Id="rId18" Type="http://schemas.openxmlformats.org/officeDocument/2006/relationships/font" Target="fonts/LibreFrankli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7ba1a337d5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37ba1a337d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22898c95f242e1d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522898c95f242e1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7c316d98ca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27c316d98c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2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" name="Google Shape;17;p14"/>
          <p:cNvSpPr txBox="1"/>
          <p:nvPr>
            <p:ph type="ctrTitle"/>
          </p:nvPr>
        </p:nvSpPr>
        <p:spPr>
          <a:xfrm>
            <a:off x="1322921" y="1523999"/>
            <a:ext cx="6498158" cy="1724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60"/>
              <a:buFont typeface="Noto Sans Symbols"/>
              <a:buNone/>
              <a:defRPr sz="4600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subTitle"/>
          </p:nvPr>
        </p:nvSpPr>
        <p:spPr>
          <a:xfrm>
            <a:off x="1322921" y="3299012"/>
            <a:ext cx="6498159" cy="916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None/>
              <a:defRPr sz="1800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1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 con imagen">
  <p:cSld name="Diapositiva de título con image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ctrTitle"/>
          </p:nvPr>
        </p:nvSpPr>
        <p:spPr>
          <a:xfrm>
            <a:off x="363538" y="3352801"/>
            <a:ext cx="8416925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subTitle"/>
          </p:nvPr>
        </p:nvSpPr>
        <p:spPr>
          <a:xfrm>
            <a:off x="363538" y="4771029"/>
            <a:ext cx="8416925" cy="972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4" name="Google Shape;34;p16"/>
          <p:cNvSpPr/>
          <p:nvPr>
            <p:ph idx="2" type="pic"/>
          </p:nvPr>
        </p:nvSpPr>
        <p:spPr>
          <a:xfrm>
            <a:off x="370980" y="363538"/>
            <a:ext cx="8402040" cy="2836862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type="title"/>
          </p:nvPr>
        </p:nvSpPr>
        <p:spPr>
          <a:xfrm>
            <a:off x="549275" y="2403144"/>
            <a:ext cx="8056563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sz="4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" type="body"/>
          </p:nvPr>
        </p:nvSpPr>
        <p:spPr>
          <a:xfrm>
            <a:off x="549275" y="3736005"/>
            <a:ext cx="8056563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7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" type="body"/>
          </p:nvPr>
        </p:nvSpPr>
        <p:spPr>
          <a:xfrm>
            <a:off x="549275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44" name="Google Shape;44;p18"/>
          <p:cNvSpPr txBox="1"/>
          <p:nvPr>
            <p:ph idx="2" type="body"/>
          </p:nvPr>
        </p:nvSpPr>
        <p:spPr>
          <a:xfrm>
            <a:off x="4751071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45" name="Google Shape;45;p18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type="title"/>
          </p:nvPr>
        </p:nvSpPr>
        <p:spPr>
          <a:xfrm>
            <a:off x="549274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" type="body"/>
          </p:nvPr>
        </p:nvSpPr>
        <p:spPr>
          <a:xfrm>
            <a:off x="549274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1" name="Google Shape;51;p19"/>
          <p:cNvSpPr txBox="1"/>
          <p:nvPr>
            <p:ph idx="2" type="body"/>
          </p:nvPr>
        </p:nvSpPr>
        <p:spPr>
          <a:xfrm>
            <a:off x="549274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2" name="Google Shape;52;p19"/>
          <p:cNvSpPr txBox="1"/>
          <p:nvPr>
            <p:ph idx="3" type="body"/>
          </p:nvPr>
        </p:nvSpPr>
        <p:spPr>
          <a:xfrm>
            <a:off x="4751070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3" name="Google Shape;53;p19"/>
          <p:cNvSpPr txBox="1"/>
          <p:nvPr>
            <p:ph idx="4" type="body"/>
          </p:nvPr>
        </p:nvSpPr>
        <p:spPr>
          <a:xfrm>
            <a:off x="4751070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4" name="Google Shape;54;p19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type="title"/>
          </p:nvPr>
        </p:nvSpPr>
        <p:spPr>
          <a:xfrm>
            <a:off x="533399" y="611872"/>
            <a:ext cx="384048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4742824" y="368300"/>
            <a:ext cx="3840480" cy="5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227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20"/>
              <a:buChar char="⚫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⚫"/>
              <a:defRPr sz="20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683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6pPr>
            <a:lvl7pPr indent="-3683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7pPr>
            <a:lvl8pPr indent="-3683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8pPr>
            <a:lvl9pPr indent="-3683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9pPr>
          </a:lstStyle>
          <a:p/>
        </p:txBody>
      </p:sp>
      <p:sp>
        <p:nvSpPr>
          <p:cNvPr id="65" name="Google Shape;65;p21"/>
          <p:cNvSpPr txBox="1"/>
          <p:nvPr>
            <p:ph idx="2" type="body"/>
          </p:nvPr>
        </p:nvSpPr>
        <p:spPr>
          <a:xfrm>
            <a:off x="533399" y="1787856"/>
            <a:ext cx="3840480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66" name="Google Shape;66;p21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>
  <p:cSld name="Imagen con títul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type="title"/>
          </p:nvPr>
        </p:nvSpPr>
        <p:spPr>
          <a:xfrm>
            <a:off x="533398" y="611872"/>
            <a:ext cx="407954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" type="body"/>
          </p:nvPr>
        </p:nvSpPr>
        <p:spPr>
          <a:xfrm>
            <a:off x="533398" y="1787856"/>
            <a:ext cx="4079545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5" name="Google Shape;75;p22"/>
          <p:cNvSpPr/>
          <p:nvPr>
            <p:ph idx="2" type="pic"/>
          </p:nvPr>
        </p:nvSpPr>
        <p:spPr>
          <a:xfrm>
            <a:off x="5090617" y="359392"/>
            <a:ext cx="3657600" cy="531807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" type="body"/>
          </p:nvPr>
        </p:nvSpPr>
        <p:spPr>
          <a:xfrm rot="5400000">
            <a:off x="2398713" y="-249237"/>
            <a:ext cx="4343400" cy="8042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/>
          <p:nvPr>
            <p:ph type="title"/>
          </p:nvPr>
        </p:nvSpPr>
        <p:spPr>
          <a:xfrm rot="5400000">
            <a:off x="5344142" y="2393951"/>
            <a:ext cx="55753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" type="body"/>
          </p:nvPr>
        </p:nvSpPr>
        <p:spPr>
          <a:xfrm rot="5400000">
            <a:off x="1106487" y="-188912"/>
            <a:ext cx="5575300" cy="66897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i="0" sz="4600" u="none" cap="none" strike="noStrike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24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40"/>
              <a:buFont typeface="Noto Sans Symbols"/>
              <a:buChar char="⚫"/>
              <a:defRPr b="0" i="0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8227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20"/>
              <a:buFont typeface="Noto Sans Symbols"/>
              <a:buChar char="⚫"/>
              <a:defRPr b="0" i="0" sz="22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⚫"/>
              <a:defRPr b="0" i="0" sz="20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433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5433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433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5433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5433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5433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uMm0MYN9S5Mp4V8qyv1HkMeEyd4jLzYVlzf0hggNK7Y/edit?tab=t.0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caib.es/pidip2front/files/annexes/2026/3/31/3322120m.jpeg" TargetMode="External"/><Relationship Id="rId4" Type="http://schemas.openxmlformats.org/officeDocument/2006/relationships/hyperlink" Target="mailto:gescoda@jaumevidal.org" TargetMode="External"/><Relationship Id="rId5" Type="http://schemas.openxmlformats.org/officeDocument/2006/relationships/hyperlink" Target="mailto:gescoda@jaumevidal.org" TargetMode="External"/><Relationship Id="rId6" Type="http://schemas.openxmlformats.org/officeDocument/2006/relationships/hyperlink" Target="mailto:catalinavich@jaumevidal.or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899750" y="1886400"/>
            <a:ext cx="7457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REUNIÓ FAMÍLIES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CURS 202</a:t>
            </a:r>
            <a:r>
              <a:rPr lang="fr-FR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6</a:t>
            </a: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-2</a:t>
            </a:r>
            <a:r>
              <a:rPr lang="fr-FR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7</a:t>
            </a:r>
            <a:endParaRPr b="0" i="0" sz="60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329250" y="4684275"/>
            <a:ext cx="45987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3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 ANYS</a:t>
            </a:r>
            <a:endParaRPr b="0" i="1" sz="38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/>
        </p:nvSpPr>
        <p:spPr>
          <a:xfrm>
            <a:off x="420199" y="555711"/>
            <a:ext cx="826391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PRESENTACIÓ EQUIP DOCENT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672319" y="1652790"/>
            <a:ext cx="811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919200" y="1652800"/>
            <a:ext cx="3243000" cy="21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EQUIP DIRECTIU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TUTORES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ESPECIALISTES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5422325" y="5831950"/>
            <a:ext cx="30057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      </a:t>
            </a:r>
            <a:r>
              <a:rPr b="0" i="0" lang="fr-FR" sz="1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ENTREGA DE DOCUMENTS</a:t>
            </a:r>
            <a:endParaRPr b="0" i="0" sz="14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5587650" y="6069550"/>
            <a:ext cx="309900" cy="144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ba1a337d5_0_3"/>
          <p:cNvSpPr txBox="1"/>
          <p:nvPr/>
        </p:nvSpPr>
        <p:spPr>
          <a:xfrm>
            <a:off x="382150" y="753950"/>
            <a:ext cx="8149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PERÍODE D’ADAPTACIÓ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7ba1a337d5_0_3"/>
          <p:cNvSpPr txBox="1"/>
          <p:nvPr/>
        </p:nvSpPr>
        <p:spPr>
          <a:xfrm>
            <a:off x="671350" y="2365175"/>
            <a:ext cx="7446600" cy="38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i="1" lang="fr-FR" sz="2400" u="sng">
                <a:solidFill>
                  <a:schemeClr val="hlink"/>
                </a:solidFill>
                <a:hlinkClick r:id="rId3"/>
              </a:rPr>
              <a:t>DISTRIBUCIÓ HORARIA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RECOMANACIONS PER DUR-HO A TERME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369225" y="1613850"/>
            <a:ext cx="84825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i="1" lang="fr-FR" sz="2400" u="sng">
                <a:solidFill>
                  <a:schemeClr val="hlink"/>
                </a:solidFill>
                <a:hlinkClick r:id="rId3"/>
              </a:rPr>
              <a:t>CALENDARI ESCOLAR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Horaris entrada i sortida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Absències i retards 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i="1" lang="fr-FR" sz="2400">
                <a:solidFill>
                  <a:schemeClr val="dk1"/>
                </a:solidFill>
              </a:rPr>
              <a:t>971844082 ( 9:15h a 10:30h)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i="1" lang="fr-FR" sz="24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gescoda@jaumevidal.or</a:t>
            </a:r>
            <a:r>
              <a:rPr i="1" lang="fr-FR" sz="24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i="1" lang="fr-FR" sz="24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catalinavich@jaumevidal.org</a:t>
            </a:r>
            <a:endParaRPr i="1" sz="2400">
              <a:solidFill>
                <a:schemeClr val="dk1"/>
              </a:solidFill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i="1" lang="fr-FR" sz="2400">
                <a:solidFill>
                  <a:schemeClr val="dk1"/>
                </a:solidFill>
              </a:rPr>
              <a:t>secretaria@jaumevidal.org</a:t>
            </a:r>
            <a:endParaRPr i="1" sz="2400">
              <a:solidFill>
                <a:schemeClr val="dk1"/>
              </a:solidFill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i="1" lang="fr-FR" sz="2400">
                <a:solidFill>
                  <a:schemeClr val="dk1"/>
                </a:solidFill>
              </a:rPr>
              <a:t>Comunicació famílies</a:t>
            </a:r>
            <a:endParaRPr i="1" sz="2400">
              <a:solidFill>
                <a:schemeClr val="dk1"/>
              </a:solidFill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941500" y="522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311400" y="277100"/>
            <a:ext cx="8832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SERVEIS COMPLEMENTARIS I EXTERNS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 txBox="1"/>
          <p:nvPr/>
        </p:nvSpPr>
        <p:spPr>
          <a:xfrm>
            <a:off x="204900" y="1883175"/>
            <a:ext cx="8832600" cy="44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ort Stack"/>
              <a:buChar char="●"/>
            </a:pPr>
            <a:r>
              <a:rPr b="0" i="0" lang="fr-FR" sz="2800" u="none" cap="none" strike="noStrik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 </a:t>
            </a: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Servei de matinera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Fixes  30€/mes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Esporàdics 4€/dia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ort Stack"/>
              <a:buChar char="●"/>
            </a:pPr>
            <a:r>
              <a:rPr i="1" lang="fr-FR" sz="2400">
                <a:solidFill>
                  <a:schemeClr val="dk1"/>
                </a:solidFill>
              </a:rPr>
              <a:t>Servei de menjador </a:t>
            </a:r>
            <a:endParaRPr i="1" sz="24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fr-FR" sz="2400">
                <a:solidFill>
                  <a:schemeClr val="dk1"/>
                </a:solidFill>
              </a:rPr>
              <a:t>Fixes 6,25€</a:t>
            </a:r>
            <a:endParaRPr i="1" sz="2400">
              <a:solidFill>
                <a:schemeClr val="dk1"/>
              </a:solidFill>
            </a:endParaRPr>
          </a:p>
          <a:p>
            <a:pPr indent="457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fr-FR" sz="2400">
                <a:solidFill>
                  <a:schemeClr val="dk1"/>
                </a:solidFill>
              </a:rPr>
              <a:t>Esporàdics 6,90€</a:t>
            </a:r>
            <a:endParaRPr i="1" sz="2400">
              <a:solidFill>
                <a:schemeClr val="dk1"/>
              </a:solidFill>
            </a:endParaRPr>
          </a:p>
          <a:p>
            <a:pPr indent="457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Extraescolars (APIMA)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522898c95f242e1d_0"/>
          <p:cNvSpPr txBox="1"/>
          <p:nvPr/>
        </p:nvSpPr>
        <p:spPr>
          <a:xfrm>
            <a:off x="1312025" y="175200"/>
            <a:ext cx="6058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522898c95f242e1d_0"/>
          <p:cNvSpPr txBox="1"/>
          <p:nvPr/>
        </p:nvSpPr>
        <p:spPr>
          <a:xfrm>
            <a:off x="1342675" y="2055325"/>
            <a:ext cx="6930300" cy="3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BERENARS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DIMARTS I DIJOUS FRUITA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NORMES I RECOMANACIONS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7c316d98ca_0_14"/>
          <p:cNvSpPr txBox="1"/>
          <p:nvPr/>
        </p:nvSpPr>
        <p:spPr>
          <a:xfrm>
            <a:off x="341525" y="1705675"/>
            <a:ext cx="8611800" cy="4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i="1" lang="fr-FR" sz="2400">
                <a:solidFill>
                  <a:schemeClr val="dk1"/>
                </a:solidFill>
              </a:rPr>
              <a:t>ESPECIALISTES</a:t>
            </a:r>
            <a:endParaRPr i="1"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ESPAIS D’APRENENTATGE</a:t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ANIVERSARIS</a:t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FUNCIONAMENT A L’AULA</a:t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NORMES I LÍMITS DINS L’AULA</a:t>
            </a:r>
            <a:endParaRPr b="0" i="1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27c316d98ca_0_14"/>
          <p:cNvSpPr txBox="1"/>
          <p:nvPr/>
        </p:nvSpPr>
        <p:spPr>
          <a:xfrm>
            <a:off x="517175" y="357900"/>
            <a:ext cx="8027700" cy="1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6DB7D7"/>
                </a:solidFill>
                <a:latin typeface="Arial"/>
                <a:ea typeface="Arial"/>
                <a:cs typeface="Arial"/>
                <a:sym typeface="Arial"/>
              </a:rPr>
              <a:t>METODOLOGIA I ORGANITZACIÓ PEDAGÒGICA</a:t>
            </a:r>
            <a:endParaRPr b="1" i="0" sz="4000" u="none" cap="none" strike="noStrike">
              <a:solidFill>
                <a:srgbClr val="6DB7D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/>
          <p:nvPr/>
        </p:nvSpPr>
        <p:spPr>
          <a:xfrm>
            <a:off x="743561" y="2823634"/>
            <a:ext cx="765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GESTIB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1721247" y="923206"/>
            <a:ext cx="612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AVALUACIÓ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/>
        </p:nvSpPr>
        <p:spPr>
          <a:xfrm>
            <a:off x="1075083" y="788407"/>
            <a:ext cx="688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ACTIVITATS DEL CURS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721025" y="2696725"/>
            <a:ext cx="786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SORTIDES A DETERMINAR (3 DURANT EL CURS)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/>
          <p:nvPr/>
        </p:nvSpPr>
        <p:spPr>
          <a:xfrm>
            <a:off x="1308500" y="422925"/>
            <a:ext cx="7167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ALTRES INFORMACIONS PRÀCTIQUES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693750" y="1746525"/>
            <a:ext cx="78783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A DUR A L’ESCOLA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AUTORITZACIONS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DOBLERS DE MATRÍCULA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1" name="Google Shape;15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4693" y="2323675"/>
            <a:ext cx="1588332" cy="132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950" y="2412613"/>
            <a:ext cx="2439324" cy="203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2975" y="2344512"/>
            <a:ext cx="2169025" cy="21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9630" y="3539125"/>
            <a:ext cx="1623270" cy="21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3725" y="1131275"/>
            <a:ext cx="1588325" cy="15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72000" y="3647275"/>
            <a:ext cx="1146814" cy="115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/>
          <p:nvPr/>
        </p:nvSpPr>
        <p:spPr>
          <a:xfrm>
            <a:off x="803047" y="1540861"/>
            <a:ext cx="77596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baixa.jpeg" id="162" name="Google Shape;16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9002" y="2042507"/>
            <a:ext cx="6482065" cy="362995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1"/>
          <p:cNvSpPr txBox="1"/>
          <p:nvPr/>
        </p:nvSpPr>
        <p:spPr>
          <a:xfrm>
            <a:off x="401524" y="429572"/>
            <a:ext cx="8441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GRÀCIES</a:t>
            </a:r>
            <a:r>
              <a:rPr b="1" lang="fr-FR" sz="4000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 FAMÍLIES</a:t>
            </a:r>
            <a:r>
              <a:rPr b="1" i="0" lang="fr-FR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15151"/>
                </a:solidFill>
                <a:latin typeface="Short Stack"/>
                <a:ea typeface="Short Stack"/>
                <a:cs typeface="Short Stack"/>
                <a:sym typeface="Short Stack"/>
              </a:rPr>
              <a:t>PER LA VOSTRA ASSISTÈNCIA!</a:t>
            </a:r>
            <a:endParaRPr b="1" i="0" sz="4000" u="none" cap="none" strike="noStrike">
              <a:solidFill>
                <a:srgbClr val="515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isa">
  <a:themeElements>
    <a:clrScheme name="Brisa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2023-09-05T19:41:51Z</dcterms:created>
  <dc:creator>Xisca Aguiló Gibert</dc:creator>
</cp:coreProperties>
</file>