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144000"/>
  <p:notesSz cx="6858000" cy="9144000"/>
  <p:embeddedFontLst>
    <p:embeddedFont>
      <p:font typeface="Libre Franklin"/>
      <p:regular r:id="rId20"/>
      <p:bold r:id="rId21"/>
      <p:italic r:id="rId22"/>
      <p:boldItalic r:id="rId23"/>
    </p:embeddedFont>
    <p:embeddedFont>
      <p:font typeface="Short Stack"/>
      <p:regular r:id="rId24"/>
    </p:embeddedFont>
    <p:embeddedFont>
      <p:font typeface="Libre Franklin Medium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9" roundtripDataSignature="AMtx7mjRn+Hm8sbRKXL2/opbkbbU9EBP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breFranklin-regular.fntdata"/><Relationship Id="rId22" Type="http://schemas.openxmlformats.org/officeDocument/2006/relationships/font" Target="fonts/LibreFranklin-italic.fntdata"/><Relationship Id="rId21" Type="http://schemas.openxmlformats.org/officeDocument/2006/relationships/font" Target="fonts/LibreFranklin-bold.fntdata"/><Relationship Id="rId24" Type="http://schemas.openxmlformats.org/officeDocument/2006/relationships/font" Target="fonts/ShortStack-regular.fntdata"/><Relationship Id="rId23" Type="http://schemas.openxmlformats.org/officeDocument/2006/relationships/font" Target="fonts/LibreFranklin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ibreFranklinMedium-bold.fntdata"/><Relationship Id="rId25" Type="http://schemas.openxmlformats.org/officeDocument/2006/relationships/font" Target="fonts/LibreFranklinMedium-regular.fntdata"/><Relationship Id="rId28" Type="http://schemas.openxmlformats.org/officeDocument/2006/relationships/font" Target="fonts/LibreFranklinMedium-boldItalic.fntdata"/><Relationship Id="rId27" Type="http://schemas.openxmlformats.org/officeDocument/2006/relationships/font" Target="fonts/LibreFranklin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7abb54a80f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7abb54a80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522898c95f242e1d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522898c95f242e1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7b1820fd9d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37b1820fd9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7b1820fd9d_1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7b1820fd9d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7b1820fd9d_1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g37b1820fd9d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7c316d98ca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27c316d98c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352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7" name="Google Shape;17;p14"/>
          <p:cNvSpPr txBox="1"/>
          <p:nvPr>
            <p:ph type="ctrTitle"/>
          </p:nvPr>
        </p:nvSpPr>
        <p:spPr>
          <a:xfrm>
            <a:off x="1322921" y="1523999"/>
            <a:ext cx="6498158" cy="17248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B7D7"/>
              </a:buClr>
              <a:buSzPts val="5060"/>
              <a:buFont typeface="Noto Sans Symbols"/>
              <a:buNone/>
              <a:defRPr sz="4600">
                <a:solidFill>
                  <a:schemeClr val="accen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" type="subTitle"/>
          </p:nvPr>
        </p:nvSpPr>
        <p:spPr>
          <a:xfrm>
            <a:off x="1322921" y="3299012"/>
            <a:ext cx="6498159" cy="916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None/>
              <a:defRPr sz="1800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14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" type="body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 con imagen">
  <p:cSld name="Diapositiva de título con imagen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ctrTitle"/>
          </p:nvPr>
        </p:nvSpPr>
        <p:spPr>
          <a:xfrm>
            <a:off x="363538" y="3352801"/>
            <a:ext cx="8416925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" type="subTitle"/>
          </p:nvPr>
        </p:nvSpPr>
        <p:spPr>
          <a:xfrm>
            <a:off x="363538" y="4771029"/>
            <a:ext cx="8416925" cy="972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16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4" name="Google Shape;34;p16"/>
          <p:cNvSpPr/>
          <p:nvPr>
            <p:ph idx="2" type="pic"/>
          </p:nvPr>
        </p:nvSpPr>
        <p:spPr>
          <a:xfrm>
            <a:off x="370980" y="363538"/>
            <a:ext cx="8402040" cy="2836862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 txBox="1"/>
          <p:nvPr>
            <p:ph type="title"/>
          </p:nvPr>
        </p:nvSpPr>
        <p:spPr>
          <a:xfrm>
            <a:off x="549275" y="2403144"/>
            <a:ext cx="8056563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 b="0" sz="46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" type="body"/>
          </p:nvPr>
        </p:nvSpPr>
        <p:spPr>
          <a:xfrm>
            <a:off x="549275" y="3736005"/>
            <a:ext cx="8056563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54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7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" type="body"/>
          </p:nvPr>
        </p:nvSpPr>
        <p:spPr>
          <a:xfrm>
            <a:off x="549275" y="1600201"/>
            <a:ext cx="384048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/>
        </p:txBody>
      </p:sp>
      <p:sp>
        <p:nvSpPr>
          <p:cNvPr id="44" name="Google Shape;44;p18"/>
          <p:cNvSpPr txBox="1"/>
          <p:nvPr>
            <p:ph idx="2" type="body"/>
          </p:nvPr>
        </p:nvSpPr>
        <p:spPr>
          <a:xfrm>
            <a:off x="4751071" y="1600201"/>
            <a:ext cx="384048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/>
        </p:txBody>
      </p:sp>
      <p:sp>
        <p:nvSpPr>
          <p:cNvPr id="45" name="Google Shape;45;p18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/>
          <p:nvPr>
            <p:ph type="title"/>
          </p:nvPr>
        </p:nvSpPr>
        <p:spPr>
          <a:xfrm>
            <a:off x="549274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1" type="body"/>
          </p:nvPr>
        </p:nvSpPr>
        <p:spPr>
          <a:xfrm>
            <a:off x="549274" y="1453224"/>
            <a:ext cx="3840480" cy="750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  <a:defRPr b="0" sz="2400">
                <a:solidFill>
                  <a:srgbClr val="6DB7D7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51" name="Google Shape;51;p19"/>
          <p:cNvSpPr txBox="1"/>
          <p:nvPr>
            <p:ph idx="2" type="body"/>
          </p:nvPr>
        </p:nvSpPr>
        <p:spPr>
          <a:xfrm>
            <a:off x="549274" y="2347415"/>
            <a:ext cx="3840480" cy="359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403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indent="-3403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indent="-3403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indent="-3403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/>
        </p:txBody>
      </p:sp>
      <p:sp>
        <p:nvSpPr>
          <p:cNvPr id="52" name="Google Shape;52;p19"/>
          <p:cNvSpPr txBox="1"/>
          <p:nvPr>
            <p:ph idx="3" type="body"/>
          </p:nvPr>
        </p:nvSpPr>
        <p:spPr>
          <a:xfrm>
            <a:off x="4751070" y="1453224"/>
            <a:ext cx="3840480" cy="750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40"/>
              <a:buNone/>
              <a:defRPr b="0" sz="2400">
                <a:solidFill>
                  <a:srgbClr val="6DB7D7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6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None/>
              <a:defRPr b="1" sz="1600"/>
            </a:lvl9pPr>
          </a:lstStyle>
          <a:p/>
        </p:txBody>
      </p:sp>
      <p:sp>
        <p:nvSpPr>
          <p:cNvPr id="53" name="Google Shape;53;p19"/>
          <p:cNvSpPr txBox="1"/>
          <p:nvPr>
            <p:ph idx="4" type="body"/>
          </p:nvPr>
        </p:nvSpPr>
        <p:spPr>
          <a:xfrm>
            <a:off x="4751070" y="2347415"/>
            <a:ext cx="3840480" cy="3596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⚫"/>
              <a:defRPr sz="2000"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4036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6pPr>
            <a:lvl7pPr indent="-34036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7pPr>
            <a:lvl8pPr indent="-34036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8pPr>
            <a:lvl9pPr indent="-34036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760"/>
              <a:buChar char="⚫"/>
              <a:defRPr sz="1600"/>
            </a:lvl9pPr>
          </a:lstStyle>
          <a:p/>
        </p:txBody>
      </p:sp>
      <p:sp>
        <p:nvSpPr>
          <p:cNvPr id="54" name="Google Shape;54;p19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0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/>
          <p:nvPr>
            <p:ph type="title"/>
          </p:nvPr>
        </p:nvSpPr>
        <p:spPr>
          <a:xfrm>
            <a:off x="533399" y="611872"/>
            <a:ext cx="384048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Medium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4742824" y="368300"/>
            <a:ext cx="3840480" cy="55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227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2420"/>
              <a:buChar char="⚫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00"/>
              <a:buChar char="⚫"/>
              <a:defRPr sz="2000"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 sz="1800"/>
            </a:lvl5pPr>
            <a:lvl6pPr indent="-3683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6pPr>
            <a:lvl7pPr indent="-3683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7pPr>
            <a:lvl8pPr indent="-3683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8pPr>
            <a:lvl9pPr indent="-3683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Char char="⚫"/>
              <a:defRPr sz="2000"/>
            </a:lvl9pPr>
          </a:lstStyle>
          <a:p/>
        </p:txBody>
      </p:sp>
      <p:sp>
        <p:nvSpPr>
          <p:cNvPr id="65" name="Google Shape;65;p21"/>
          <p:cNvSpPr txBox="1"/>
          <p:nvPr>
            <p:ph idx="2" type="body"/>
          </p:nvPr>
        </p:nvSpPr>
        <p:spPr>
          <a:xfrm>
            <a:off x="533399" y="1787856"/>
            <a:ext cx="3840480" cy="3720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9pPr>
          </a:lstStyle>
          <a:p/>
        </p:txBody>
      </p:sp>
      <p:sp>
        <p:nvSpPr>
          <p:cNvPr id="66" name="Google Shape;66;p21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>
  <p:cSld name="Imagen con título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/>
          <p:nvPr>
            <p:ph type="title"/>
          </p:nvPr>
        </p:nvSpPr>
        <p:spPr>
          <a:xfrm>
            <a:off x="533398" y="611872"/>
            <a:ext cx="4079545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Libre Franklin Medium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" type="body"/>
          </p:nvPr>
        </p:nvSpPr>
        <p:spPr>
          <a:xfrm>
            <a:off x="533398" y="1787856"/>
            <a:ext cx="4079545" cy="37201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90"/>
              <a:buNone/>
              <a:defRPr sz="900"/>
            </a:lvl9pPr>
          </a:lstStyle>
          <a:p/>
        </p:txBody>
      </p:sp>
      <p:sp>
        <p:nvSpPr>
          <p:cNvPr id="72" name="Google Shape;72;p22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75" name="Google Shape;75;p22"/>
          <p:cNvSpPr/>
          <p:nvPr>
            <p:ph idx="2" type="pic"/>
          </p:nvPr>
        </p:nvSpPr>
        <p:spPr>
          <a:xfrm>
            <a:off x="5090617" y="359392"/>
            <a:ext cx="3657600" cy="5318077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100500" rotWithShape="0" algn="ctr" sy="100500">
              <a:srgbClr val="000000">
                <a:alpha val="48627"/>
              </a:srgbClr>
            </a:outerShdw>
          </a:effectLst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3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" type="body"/>
          </p:nvPr>
        </p:nvSpPr>
        <p:spPr>
          <a:xfrm rot="5400000">
            <a:off x="2398713" y="-249237"/>
            <a:ext cx="4343400" cy="8042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4"/>
          <p:cNvSpPr txBox="1"/>
          <p:nvPr>
            <p:ph type="title"/>
          </p:nvPr>
        </p:nvSpPr>
        <p:spPr>
          <a:xfrm rot="5400000">
            <a:off x="5344142" y="2393951"/>
            <a:ext cx="55753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" type="body"/>
          </p:nvPr>
        </p:nvSpPr>
        <p:spPr>
          <a:xfrm rot="5400000">
            <a:off x="1106487" y="-188912"/>
            <a:ext cx="5575300" cy="66897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433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⚫"/>
              <a:defRPr/>
            </a:lvl1pPr>
            <a:lvl2pPr indent="-35433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2pPr>
            <a:lvl3pPr indent="-35433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3pPr>
            <a:lvl4pPr indent="-35433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4pPr>
            <a:lvl5pPr indent="-35433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⚫"/>
              <a:defRPr/>
            </a:lvl5pPr>
            <a:lvl6pPr indent="-35433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indent="-35433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indent="-35433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indent="-35433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/>
        </p:txBody>
      </p:sp>
      <p:sp>
        <p:nvSpPr>
          <p:cNvPr id="85" name="Google Shape;85;p24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4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4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600"/>
              <a:buFont typeface="Libre Franklin Medium"/>
              <a:buNone/>
              <a:defRPr b="0" i="0" sz="4600" u="none" cap="none" strike="noStrike">
                <a:solidFill>
                  <a:schemeClr val="accent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24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6DB7D7"/>
              </a:buClr>
              <a:buSzPts val="2640"/>
              <a:buFont typeface="Noto Sans Symbols"/>
              <a:buChar char="⚫"/>
              <a:defRPr b="0" i="0" sz="24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8227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2420"/>
              <a:buFont typeface="Noto Sans Symbols"/>
              <a:buChar char="⚫"/>
              <a:defRPr b="0" i="0" sz="22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683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2200"/>
              <a:buFont typeface="Noto Sans Symbols"/>
              <a:buChar char="⚫"/>
              <a:defRPr b="0" i="0" sz="20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54330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205C7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54330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433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5433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5433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5433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6DB7D7"/>
              </a:buClr>
              <a:buSzPts val="1980"/>
              <a:buFont typeface="Noto Sans Symbols"/>
              <a:buChar char="⚫"/>
              <a:defRPr b="0" i="0" sz="18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caib.es/pidip2front/files/annexes/2026/3/31/3322120m.jpe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mailto:inmalopez@jaumevidal.org" TargetMode="External"/><Relationship Id="rId4" Type="http://schemas.openxmlformats.org/officeDocument/2006/relationships/hyperlink" Target="mailto:fmorey@jaumevidal.org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/>
        </p:nvSpPr>
        <p:spPr>
          <a:xfrm>
            <a:off x="899750" y="1886400"/>
            <a:ext cx="74577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fr-FR" sz="6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REUNIÓ FAMÍLIES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fr-FR" sz="6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CURS 2025-2</a:t>
            </a:r>
            <a:r>
              <a:rPr lang="fr-FR" sz="60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7</a:t>
            </a:r>
            <a:endParaRPr b="0" i="0" sz="60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2363575" y="5541525"/>
            <a:ext cx="45987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fr-FR" sz="2400" u="none" cap="none" strike="noStrike">
                <a:solidFill>
                  <a:srgbClr val="595959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(4 anys)</a:t>
            </a:r>
            <a:endParaRPr b="0" i="1" sz="2400" u="none" cap="none" strike="noStrike">
              <a:solidFill>
                <a:srgbClr val="595959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/>
        </p:nvSpPr>
        <p:spPr>
          <a:xfrm>
            <a:off x="420199" y="555711"/>
            <a:ext cx="826391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PRESENTACIÓ EQUIP DOCENT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1404775" y="1263600"/>
            <a:ext cx="60948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Equip Directiu :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Directora: Xisca Aguiló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Corporalia: Aina Galmés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Secretari: Sergi Nieto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especialistes d’educació infantil.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Tutores: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anys A i B: Georgina Escoda i Cati Vich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>
                <a:solidFill>
                  <a:schemeClr val="dk1"/>
                </a:solidFill>
              </a:rPr>
              <a:t>4 anys A i B: 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Lydia Reverte i </a:t>
            </a:r>
            <a:r>
              <a:rPr b="0" i="0" lang="fr-FR" sz="1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Mena Bibiloni.</a:t>
            </a:r>
            <a:endParaRPr b="0" i="0" sz="14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>
                <a:solidFill>
                  <a:schemeClr val="dk1"/>
                </a:solidFill>
              </a:rPr>
              <a:t>5 anys A i B: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Inma López-Olivas </a:t>
            </a:r>
            <a:r>
              <a:rPr lang="fr-FR">
                <a:solidFill>
                  <a:schemeClr val="dk1"/>
                </a:solidFill>
              </a:rPr>
              <a:t>i 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Pilar Morey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Mestres de suport: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fr-FR">
                <a:solidFill>
                  <a:schemeClr val="dk1"/>
                </a:solidFill>
              </a:rPr>
              <a:t>Marta Piña, Jeronima Múñoz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Mestra AL: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>
                <a:solidFill>
                  <a:schemeClr val="dk1"/>
                </a:solidFill>
              </a:rPr>
              <a:t>Bel Martí  </a:t>
            </a:r>
            <a:endParaRPr b="1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Psicomotricitat: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>
                <a:solidFill>
                  <a:schemeClr val="dk1"/>
                </a:solidFill>
              </a:rPr>
              <a:t>Jeronima Múñoz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Música: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Mº Magdalena Oliver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Anglès: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Maria Moreno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Religió: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Pep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/>
        </p:nvSpPr>
        <p:spPr>
          <a:xfrm>
            <a:off x="369225" y="1613850"/>
            <a:ext cx="8482500" cy="46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1" lang="fr-FR" sz="2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Calendari escolar</a:t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●"/>
            </a:pPr>
            <a:r>
              <a:rPr b="0" i="1" lang="fr-FR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Horaris entrada i sortida:  </a:t>
            </a:r>
            <a:r>
              <a:rPr b="0" i="1" lang="fr-FR" sz="23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PUNTUALITAT!!</a:t>
            </a:r>
            <a:endParaRPr b="0" i="1" sz="2300" u="none" cap="none" strike="noStrik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De 9:00 h a 13:</a:t>
            </a:r>
            <a:r>
              <a:rPr lang="fr-FR" sz="1300">
                <a:solidFill>
                  <a:schemeClr val="dk1"/>
                </a:solidFill>
              </a:rPr>
              <a:t>5</a:t>
            </a:r>
            <a:r>
              <a:rPr b="0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h (horari lectiu).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ENTRADA: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Entre les </a:t>
            </a:r>
            <a:r>
              <a:rPr b="1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9:00h i les 9:10h.</a:t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 famílies d’alumnat d’educació infantil acompanyaran als seus fills/es fins a la</a:t>
            </a:r>
            <a:r>
              <a:rPr b="1" i="0" lang="fr-FR" sz="13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barrera blava</a:t>
            </a:r>
            <a:r>
              <a:rPr b="0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que dóna accés al pati d’Ed. Infantil. Hi haurà dues mestres de suport a l’entrada i els infants entraran sols cap a l’aula. 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SORTIDA: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 famílies </a:t>
            </a:r>
            <a:r>
              <a:rPr lang="fr-FR" sz="1300">
                <a:solidFill>
                  <a:schemeClr val="dk1"/>
                </a:solidFill>
              </a:rPr>
              <a:t>podran </a:t>
            </a:r>
            <a:r>
              <a:rPr b="1" lang="fr-FR" sz="1300">
                <a:solidFill>
                  <a:schemeClr val="dk1"/>
                </a:solidFill>
              </a:rPr>
              <a:t>entrar</a:t>
            </a:r>
            <a:r>
              <a:rPr lang="fr-FR" sz="1300">
                <a:solidFill>
                  <a:schemeClr val="dk1"/>
                </a:solidFill>
              </a:rPr>
              <a:t> fins a l</a:t>
            </a:r>
            <a:r>
              <a:rPr b="1" lang="fr-FR" sz="1300">
                <a:solidFill>
                  <a:schemeClr val="dk1"/>
                </a:solidFill>
              </a:rPr>
              <a:t>’aula</a:t>
            </a:r>
            <a:r>
              <a:rPr lang="fr-FR" sz="1300">
                <a:solidFill>
                  <a:schemeClr val="dk1"/>
                </a:solidFill>
              </a:rPr>
              <a:t> a recollir  l’infant a les </a:t>
            </a:r>
            <a:r>
              <a:rPr b="1" lang="fr-FR" sz="1300">
                <a:solidFill>
                  <a:schemeClr val="dk1"/>
                </a:solidFill>
              </a:rPr>
              <a:t>13:50h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941500" y="522950"/>
            <a:ext cx="7282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INFORMACIONS GENERALS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abb54a80f_0_11"/>
          <p:cNvSpPr txBox="1"/>
          <p:nvPr/>
        </p:nvSpPr>
        <p:spPr>
          <a:xfrm>
            <a:off x="349150" y="520650"/>
            <a:ext cx="73518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fr-FR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ENTRADES/SORTIDES I DIES DE PLUJA</a:t>
            </a:r>
            <a:endParaRPr b="1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37abb54a80f_0_11"/>
          <p:cNvSpPr txBox="1"/>
          <p:nvPr/>
        </p:nvSpPr>
        <p:spPr>
          <a:xfrm>
            <a:off x="0" y="1567300"/>
            <a:ext cx="89025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fr-FR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L’entrada:</a:t>
            </a:r>
            <a:r>
              <a:rPr b="1" i="0" lang="fr-FR" sz="1900" u="none" cap="none" strike="noStrike">
                <a:solidFill>
                  <a:schemeClr val="dk1"/>
                </a:solidFill>
              </a:rPr>
              <a:t> 0</a:t>
            </a:r>
            <a:r>
              <a:rPr b="1" lang="fr-FR" sz="1900">
                <a:solidFill>
                  <a:schemeClr val="dk1"/>
                </a:solidFill>
              </a:rPr>
              <a:t>8</a:t>
            </a:r>
            <a:r>
              <a:rPr b="1" i="0" lang="fr-FR" sz="1900" u="none" cap="none" strike="noStrike">
                <a:solidFill>
                  <a:schemeClr val="dk1"/>
                </a:solidFill>
              </a:rPr>
              <a:t>:</a:t>
            </a:r>
            <a:r>
              <a:rPr b="1" lang="fr-FR" sz="1900">
                <a:solidFill>
                  <a:schemeClr val="dk1"/>
                </a:solidFill>
              </a:rPr>
              <a:t>45</a:t>
            </a:r>
            <a:r>
              <a:rPr b="1" i="0" lang="fr-FR" sz="1900" u="none" cap="none" strike="noStrike">
                <a:solidFill>
                  <a:schemeClr val="dk1"/>
                </a:solidFill>
              </a:rPr>
              <a:t> </a:t>
            </a:r>
            <a:r>
              <a:rPr b="1" i="0" lang="fr-FR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 fins a les 9:</a:t>
            </a:r>
            <a:r>
              <a:rPr b="1" lang="fr-FR" sz="1900">
                <a:solidFill>
                  <a:schemeClr val="dk1"/>
                </a:solidFill>
              </a:rPr>
              <a:t>10</a:t>
            </a:r>
            <a:r>
              <a:rPr b="1" i="0" lang="fr-FR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h.</a:t>
            </a:r>
            <a:endParaRPr b="1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fr-FR" sz="1900">
                <a:solidFill>
                  <a:schemeClr val="dk1"/>
                </a:solidFill>
              </a:rPr>
              <a:t>Sortides: com cada dia</a:t>
            </a:r>
            <a:endParaRPr sz="19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/>
          <p:nvPr/>
        </p:nvSpPr>
        <p:spPr>
          <a:xfrm>
            <a:off x="311400" y="277100"/>
            <a:ext cx="8832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SERVEIS COMPLEMENTARIS I EXTERNS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4"/>
          <p:cNvSpPr txBox="1"/>
          <p:nvPr/>
        </p:nvSpPr>
        <p:spPr>
          <a:xfrm>
            <a:off x="227150" y="1600700"/>
            <a:ext cx="8675400" cy="46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SERVEI MENJADOR: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→Horari: de 14:00 h fins les 16:00 h.   (apuntar-se a secretaria, ja sigui per ser usuari esporàdic o fixe)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*Usuaris Fixes:   6,</a:t>
            </a:r>
            <a:r>
              <a:rPr b="1" lang="fr-FR">
                <a:solidFill>
                  <a:schemeClr val="dk1"/>
                </a:solidFill>
              </a:rPr>
              <a:t>25</a:t>
            </a: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€ /dia 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*Usuaris Esporàdics:  </a:t>
            </a:r>
            <a:r>
              <a:rPr b="1" lang="fr-FR">
                <a:solidFill>
                  <a:schemeClr val="dk1"/>
                </a:solidFill>
              </a:rPr>
              <a:t>6,90</a:t>
            </a: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€ /dia 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Important: Les famílies heu de telefonar a la secretaria del centre,  de </a:t>
            </a:r>
            <a:r>
              <a:rPr b="0" i="0" lang="fr-FR" sz="1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dilluns a divendres de 08:45h a 09:30h.</a:t>
            </a:r>
            <a:endParaRPr b="0" i="0" sz="14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-FR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SERVEI MATINERA: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Horari: -de 7:30 h fins les 9h. El preu és de </a:t>
            </a:r>
            <a:r>
              <a:rPr b="1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4€/dia/esporàdics</a:t>
            </a:r>
            <a:r>
              <a:rPr b="0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 de </a:t>
            </a:r>
            <a:r>
              <a:rPr b="1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30€/mes.</a:t>
            </a:r>
            <a:endParaRPr b="1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-Es tancarà l’accés a l’escola matinera a les 8:30h.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-Els monitors de l’escola matinera acompanyaran els infants a les aules.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fr-FR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EXTRAESCOLARS: APIMA.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22898c95f242e1d_0"/>
          <p:cNvSpPr txBox="1"/>
          <p:nvPr/>
        </p:nvSpPr>
        <p:spPr>
          <a:xfrm>
            <a:off x="108175" y="175200"/>
            <a:ext cx="8902500" cy="55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FUNCIONAMENT I NORMES DE CENTRE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-Important l’</a:t>
            </a: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assistència a classe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Retard a partir de les 09:10.</a:t>
            </a:r>
            <a:r>
              <a:rPr lang="fr-FR">
                <a:solidFill>
                  <a:schemeClr val="dk1"/>
                </a:solidFill>
              </a:rPr>
              <a:t> 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S’han de </a:t>
            </a:r>
            <a:r>
              <a:rPr b="0" i="0" lang="fr-FR" sz="1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justificar les faltes d'assistència i els retards a través del gestib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Absències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per un període </a:t>
            </a: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superior a 4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dies lectius cal comunicar-ho a les tutores i signar el</a:t>
            </a:r>
            <a:r>
              <a:rPr b="0" i="0" lang="fr-FR" sz="1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full d'absències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llarga durada. El </a:t>
            </a: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viatge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és motiu justificable.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-Si un infant </a:t>
            </a: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es troba bé,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 pot acudir al centre. Si presenta símptomes com tossina, mal de cap, febre, conjuntivitis, diarrea…tot el que sigui contagiós, </a:t>
            </a: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POT VENIR AL CENTRE.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-Si un infant durant l’horari lectiu ha de ser </a:t>
            </a: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recollit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una hora determinada, cal avisar a la tutora amb antelació o telefonar al centre.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-Heu d’estar </a:t>
            </a: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localitzables per telèfon en tot moment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per això convé que ens faciliteu diferents contactes i que actualitzeu els del curs passat si els heu canviat.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-Comunicar qualsevol malaltia/al·lèrgia/medicació.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-No es poden dur objectes de casa.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-Roba còmoda i adecuada al temps. Calcetins de psico.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b1820fd9d_1_0"/>
          <p:cNvSpPr txBox="1"/>
          <p:nvPr/>
        </p:nvSpPr>
        <p:spPr>
          <a:xfrm>
            <a:off x="216350" y="175200"/>
            <a:ext cx="8751000" cy="55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FUNCIONAMENT I NORMES DE CENTRE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fr-FR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BERENARS</a:t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fr-FR" sz="1600">
                <a:solidFill>
                  <a:schemeClr val="dk1"/>
                </a:solidFill>
              </a:rPr>
              <a:t>H</a:t>
            </a: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de ser variats i </a:t>
            </a:r>
            <a:r>
              <a:rPr b="1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saludables.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-"/>
            </a:pP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estan permeses les xocolatines, Galetes amb xocolata, llepolies, brioixeria industrial,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sucs, begudes gasoses, o similars i qualsevol aliment que tingui una alta quantitat de sucre.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-"/>
            </a:pP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Els berenars es portaran dins </a:t>
            </a:r>
            <a:r>
              <a:rPr b="1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recipients reutilitzables</a:t>
            </a: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evitant principalement el paper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d’alumini o bosses de plàstic.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-"/>
            </a:pPr>
            <a:r>
              <a:rPr b="1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s’obligarà</a:t>
            </a: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l’infant a berenar.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-"/>
            </a:pP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 </a:t>
            </a:r>
            <a:r>
              <a:rPr b="1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quantitats</a:t>
            </a: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han de ser </a:t>
            </a:r>
            <a:r>
              <a:rPr b="1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adequades</a:t>
            </a: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l’edat dels infants.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*LES CARMANYOLES I LES BOTELLES D’AIGUA HAN DE DUR EL </a:t>
            </a: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NOM POSAT.</a:t>
            </a:r>
            <a:endParaRPr b="1" i="0" sz="42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7b1820fd9d_1_4"/>
          <p:cNvSpPr txBox="1"/>
          <p:nvPr/>
        </p:nvSpPr>
        <p:spPr>
          <a:xfrm>
            <a:off x="367775" y="175200"/>
            <a:ext cx="8588700" cy="57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FUNCIONAMENT I NORMES DE CENTRE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fr-FR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ANIVERSARIS</a:t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-Els aniversaris es duran a terme mitjançant 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propostes simbòliques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atorgant el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protagonisme a l'infant i gaudint amb els seus companys i companyes d'aula.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</a:t>
            </a: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 faran celebracions d’alumnes amb </a:t>
            </a: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menjars i/o begudes.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-No s'utilitzarà el centre escolar com a lloc per l'entrega d’invitacions als aniversaris per tal d'evitar situacions no desitjades relacionades amb infants i famílies.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b1820fd9d_1_8"/>
          <p:cNvSpPr txBox="1"/>
          <p:nvPr/>
        </p:nvSpPr>
        <p:spPr>
          <a:xfrm>
            <a:off x="815925" y="175200"/>
            <a:ext cx="7495500" cy="6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FUNCIONAMENT I NORMES DE CENTRE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fr-FR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COMUNICACIÓ FAMÍLIA-ESCOLA</a:t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-Mitjançant el GESTIB  i el Correu Electrònic: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fr-FR" u="sng">
                <a:solidFill>
                  <a:schemeClr val="hlink"/>
                </a:solidFill>
                <a:hlinkClick r:id="rId3"/>
              </a:rPr>
              <a:t>lreverte@jaumevidal.org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fr-FR" u="sng">
                <a:solidFill>
                  <a:schemeClr val="hlink"/>
                </a:solidFill>
                <a:hlinkClick r:id="rId4"/>
              </a:rPr>
              <a:t>mbibiloni@jaumevidal.org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-Cridades telefòniques al centre : 971 844 082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-Reunions individuals </a:t>
            </a:r>
            <a:r>
              <a:rPr b="0" i="0" lang="fr-F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(dilluns de 08:00 a 09:00h)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7c316d98ca_0_14"/>
          <p:cNvSpPr txBox="1"/>
          <p:nvPr/>
        </p:nvSpPr>
        <p:spPr>
          <a:xfrm>
            <a:off x="341525" y="1705675"/>
            <a:ext cx="8611800" cy="43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-Espais d’aprenentatge : 3 dies a la setmana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-Sessions d’estimulació del llenguatge (AL)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-Música, Psicomotricitat.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-Filosofia 3/18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-Tallers de famílies </a:t>
            </a:r>
            <a:endParaRPr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-Activitats dirigides de manera puntual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-Celebracions i festes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Libre Franklin"/>
                <a:ea typeface="Libre Franklin"/>
                <a:cs typeface="Libre Franklin"/>
                <a:sym typeface="Libre Franklin"/>
              </a:rPr>
              <a:t>- </a:t>
            </a:r>
            <a:r>
              <a:rPr lang="fr-FR">
                <a:latin typeface="Libre Franklin"/>
                <a:ea typeface="Libre Franklin"/>
                <a:cs typeface="Libre Franklin"/>
                <a:sym typeface="Libre Franklin"/>
              </a:rPr>
              <a:t>Cromoconte</a:t>
            </a:r>
            <a:endParaRPr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-Art, motricitat fina, lectura i escriptura, lògico-matemàtica, assemblea…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-Hàbits i rutines, normes i límits, autonomia.</a:t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3" name="Google Shape;143;g27c316d98ca_0_14"/>
          <p:cNvSpPr txBox="1"/>
          <p:nvPr/>
        </p:nvSpPr>
        <p:spPr>
          <a:xfrm>
            <a:off x="517175" y="357900"/>
            <a:ext cx="8027700" cy="13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6DB7D7"/>
                </a:solidFill>
                <a:latin typeface="Arial"/>
                <a:ea typeface="Arial"/>
                <a:cs typeface="Arial"/>
                <a:sym typeface="Arial"/>
              </a:rPr>
              <a:t>METODOLOGIA I ORGANITZACIÓ PEDAGÒGICA</a:t>
            </a:r>
            <a:endParaRPr b="1" i="0" sz="4000" u="none" cap="none" strike="noStrike">
              <a:solidFill>
                <a:srgbClr val="6DB7D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/>
          <p:nvPr/>
        </p:nvSpPr>
        <p:spPr>
          <a:xfrm>
            <a:off x="840286" y="1098809"/>
            <a:ext cx="76569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hort Stack"/>
              <a:buChar char="●"/>
            </a:pPr>
            <a:r>
              <a:rPr b="0" i="0" lang="fr-FR" sz="2800" u="none" cap="none" strike="noStrike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A través del GESTIB</a:t>
            </a:r>
            <a:endParaRPr b="0" i="0" sz="2800" u="none" cap="none" strike="noStrike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fr-FR" sz="1500" u="none" cap="none" strike="noStrike">
                <a:solidFill>
                  <a:schemeClr val="dk1"/>
                </a:solidFill>
                <a:latin typeface="Short Stack"/>
                <a:ea typeface="Short Stack"/>
                <a:cs typeface="Short Stack"/>
                <a:sym typeface="Short Stack"/>
              </a:rPr>
              <a:t>*us avisarem dels dies de publicació</a:t>
            </a:r>
            <a:endParaRPr b="0" i="0" sz="1500" u="none" cap="none" strike="noStrike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1690247" y="293181"/>
            <a:ext cx="6125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AVALUACIÓ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 txBox="1"/>
          <p:nvPr/>
        </p:nvSpPr>
        <p:spPr>
          <a:xfrm>
            <a:off x="1033783" y="199682"/>
            <a:ext cx="6882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ACTIVITATS DEL CURS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276900" y="1570925"/>
            <a:ext cx="8759400" cy="3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b="0" i="0" lang="fr-F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SORTIDES: pendents a determinar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fr-FR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IMPORTANT</a:t>
            </a:r>
            <a:r>
              <a:rPr b="0" i="0" lang="fr-FR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els </a:t>
            </a:r>
            <a:r>
              <a:rPr b="0" i="0" lang="fr-FR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DOBLERS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 l’autorització de les sortides, s’han d’</a:t>
            </a:r>
            <a:r>
              <a:rPr b="0" i="0" lang="fr-FR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entregar dins el període establert.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Entregar-ho dins un sobre tancat i la quantitat justa, no tornam canvi.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 l’infant no pot assistir a la sortida per un imprevist, </a:t>
            </a:r>
            <a:r>
              <a:rPr b="0" i="0" lang="fr-FR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es poden retornar els doblers del bus</a:t>
            </a:r>
            <a:r>
              <a:rPr b="0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sí de l’activitat.</a:t>
            </a:r>
            <a:endParaRPr b="0" i="0" sz="2800" u="none" cap="none" strike="noStrike">
              <a:solidFill>
                <a:schemeClr val="dk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 txBox="1"/>
          <p:nvPr/>
        </p:nvSpPr>
        <p:spPr>
          <a:xfrm>
            <a:off x="1308500" y="422925"/>
            <a:ext cx="7167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r-FR" sz="4000" u="none" cap="none" strike="noStrike">
                <a:solidFill>
                  <a:srgbClr val="58A2D2"/>
                </a:solidFill>
                <a:latin typeface="Arial"/>
                <a:ea typeface="Arial"/>
                <a:cs typeface="Arial"/>
                <a:sym typeface="Arial"/>
              </a:rPr>
              <a:t>ALTRES INFORMACIONS PRÀCTIQUES</a:t>
            </a:r>
            <a:endParaRPr b="1" i="0" sz="4000" u="none" cap="none" strike="noStrike">
              <a:solidFill>
                <a:srgbClr val="58A2D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 txBox="1"/>
          <p:nvPr/>
        </p:nvSpPr>
        <p:spPr>
          <a:xfrm>
            <a:off x="164100" y="1681625"/>
            <a:ext cx="8815800" cy="31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900">
              <a:solidFill>
                <a:schemeClr val="dk1"/>
              </a:solidFill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b="1" i="1" lang="fr-FR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Material escolar:</a:t>
            </a:r>
            <a:r>
              <a:rPr b="0" i="1" lang="fr-FR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i="1" lang="fr-FR" sz="1900">
                <a:solidFill>
                  <a:schemeClr val="dk1"/>
                </a:solidFill>
              </a:rPr>
              <a:t>full</a:t>
            </a:r>
            <a:endParaRPr i="1" sz="19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900">
              <a:solidFill>
                <a:schemeClr val="dk1"/>
              </a:solidFill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b="1" i="1" lang="fr-FR" sz="1900">
                <a:solidFill>
                  <a:schemeClr val="dk1"/>
                </a:solidFill>
              </a:rPr>
              <a:t>Tasca</a:t>
            </a:r>
            <a:r>
              <a:rPr i="1" lang="fr-FR" sz="1900">
                <a:solidFill>
                  <a:schemeClr val="dk1"/>
                </a:solidFill>
              </a:rPr>
              <a:t> “El meu estiu”</a:t>
            </a:r>
            <a:endParaRPr i="1" sz="19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1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●"/>
            </a:pPr>
            <a:r>
              <a:rPr b="1" i="1" lang="fr-FR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 de pares</a:t>
            </a:r>
            <a:r>
              <a:rPr b="0" i="1" lang="fr-FR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dilluns a les 08:00.</a:t>
            </a:r>
            <a:endParaRPr b="0" i="1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900">
              <a:solidFill>
                <a:schemeClr val="dk1"/>
              </a:solidFill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b="1" i="1" lang="fr-FR" sz="1900">
                <a:solidFill>
                  <a:schemeClr val="dk1"/>
                </a:solidFill>
              </a:rPr>
              <a:t>Dies de lliure elecció </a:t>
            </a:r>
            <a:r>
              <a:rPr i="1" lang="fr-FR" sz="1900">
                <a:solidFill>
                  <a:schemeClr val="dk1"/>
                </a:solidFill>
              </a:rPr>
              <a:t>a determinar</a:t>
            </a:r>
            <a:endParaRPr i="1" sz="19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1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t/>
            </a:r>
            <a:endParaRPr b="0" i="0" sz="2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"/>
          <p:cNvSpPr txBox="1"/>
          <p:nvPr/>
        </p:nvSpPr>
        <p:spPr>
          <a:xfrm>
            <a:off x="803047" y="1540861"/>
            <a:ext cx="77596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r-FR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7" name="Google Shape;167;p11"/>
          <p:cNvSpPr txBox="1"/>
          <p:nvPr/>
        </p:nvSpPr>
        <p:spPr>
          <a:xfrm>
            <a:off x="401524" y="429572"/>
            <a:ext cx="8441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515151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pic>
        <p:nvPicPr>
          <p:cNvPr id="168" name="Google Shape;16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300" y="448527"/>
            <a:ext cx="8441401" cy="5960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isa">
  <a:themeElements>
    <a:clrScheme name="Brisa">
      <a:dk1>
        <a:srgbClr val="000000"/>
      </a:dk1>
      <a:lt1>
        <a:srgbClr val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2023-09-05T19:41:51Z</dcterms:created>
  <dc:creator>Xisca Aguiló Gibert</dc:creator>
</cp:coreProperties>
</file>