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144000"/>
  <p:notesSz cx="6858000" cy="9144000"/>
  <p:embeddedFontLst>
    <p:embeddedFont>
      <p:font typeface="Libre Franklin"/>
      <p:regular r:id="rId20"/>
      <p:bold r:id="rId21"/>
      <p:italic r:id="rId22"/>
      <p:boldItalic r:id="rId23"/>
    </p:embeddedFont>
    <p:embeddedFont>
      <p:font typeface="Short Stack"/>
      <p:regular r:id="rId24"/>
    </p:embeddedFont>
    <p:embeddedFont>
      <p:font typeface="Libre Franklin Medium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9" roundtripDataSignature="AMtx7mimWTkv/xOHB4ZiT0ExtegYu5lx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breFranklin-regular.fntdata"/><Relationship Id="rId22" Type="http://schemas.openxmlformats.org/officeDocument/2006/relationships/font" Target="fonts/LibreFranklin-italic.fntdata"/><Relationship Id="rId21" Type="http://schemas.openxmlformats.org/officeDocument/2006/relationships/font" Target="fonts/LibreFranklin-bold.fntdata"/><Relationship Id="rId24" Type="http://schemas.openxmlformats.org/officeDocument/2006/relationships/font" Target="fonts/ShortStack-regular.fntdata"/><Relationship Id="rId23" Type="http://schemas.openxmlformats.org/officeDocument/2006/relationships/font" Target="fonts/LibreFranklin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ibreFranklinMedium-bold.fntdata"/><Relationship Id="rId25" Type="http://schemas.openxmlformats.org/officeDocument/2006/relationships/font" Target="fonts/LibreFranklinMedium-regular.fntdata"/><Relationship Id="rId28" Type="http://schemas.openxmlformats.org/officeDocument/2006/relationships/font" Target="fonts/LibreFranklinMedium-boldItalic.fntdata"/><Relationship Id="rId27" Type="http://schemas.openxmlformats.org/officeDocument/2006/relationships/font" Target="fonts/LibreFranklin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7abb54a80f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7abb54a80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22898c95f242e1d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522898c95f242e1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7b1820fd9d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37b1820fd9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7b1820fd9d_1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37b1820fd9d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7b1820fd9d_1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g37b1820fd9d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7c316d98ca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27c316d98c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235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352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7" name="Google Shape;17;p14"/>
          <p:cNvSpPr txBox="1"/>
          <p:nvPr>
            <p:ph type="ctrTitle"/>
          </p:nvPr>
        </p:nvSpPr>
        <p:spPr>
          <a:xfrm>
            <a:off x="1322921" y="1523999"/>
            <a:ext cx="6498158" cy="17248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5060"/>
              <a:buFont typeface="Noto Sans Symbols"/>
              <a:buNone/>
              <a:defRPr sz="4600">
                <a:solidFill>
                  <a:schemeClr val="accen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" type="subTitle"/>
          </p:nvPr>
        </p:nvSpPr>
        <p:spPr>
          <a:xfrm>
            <a:off x="1322921" y="3299012"/>
            <a:ext cx="6498159" cy="916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None/>
              <a:defRPr sz="1800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14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" type="body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 con imagen">
  <p:cSld name="Diapositiva de título con imagen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ctrTitle"/>
          </p:nvPr>
        </p:nvSpPr>
        <p:spPr>
          <a:xfrm>
            <a:off x="363538" y="3352801"/>
            <a:ext cx="8416925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" type="subTitle"/>
          </p:nvPr>
        </p:nvSpPr>
        <p:spPr>
          <a:xfrm>
            <a:off x="363538" y="4771029"/>
            <a:ext cx="8416925" cy="972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16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  <p:sp>
        <p:nvSpPr>
          <p:cNvPr id="34" name="Google Shape;34;p16"/>
          <p:cNvSpPr/>
          <p:nvPr>
            <p:ph idx="2" type="pic"/>
          </p:nvPr>
        </p:nvSpPr>
        <p:spPr>
          <a:xfrm>
            <a:off x="370980" y="363538"/>
            <a:ext cx="8402040" cy="2836862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235"/>
              </a:srgbClr>
            </a:outerShdw>
          </a:effectLst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 txBox="1"/>
          <p:nvPr>
            <p:ph type="title"/>
          </p:nvPr>
        </p:nvSpPr>
        <p:spPr>
          <a:xfrm>
            <a:off x="549275" y="2403144"/>
            <a:ext cx="8056563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 b="0" sz="46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" type="body"/>
          </p:nvPr>
        </p:nvSpPr>
        <p:spPr>
          <a:xfrm>
            <a:off x="549275" y="3736005"/>
            <a:ext cx="8056563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7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" type="body"/>
          </p:nvPr>
        </p:nvSpPr>
        <p:spPr>
          <a:xfrm>
            <a:off x="549275" y="1600201"/>
            <a:ext cx="384048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9pPr>
          </a:lstStyle>
          <a:p/>
        </p:txBody>
      </p:sp>
      <p:sp>
        <p:nvSpPr>
          <p:cNvPr id="44" name="Google Shape;44;p18"/>
          <p:cNvSpPr txBox="1"/>
          <p:nvPr>
            <p:ph idx="2" type="body"/>
          </p:nvPr>
        </p:nvSpPr>
        <p:spPr>
          <a:xfrm>
            <a:off x="4751071" y="1600201"/>
            <a:ext cx="384048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9pPr>
          </a:lstStyle>
          <a:p/>
        </p:txBody>
      </p:sp>
      <p:sp>
        <p:nvSpPr>
          <p:cNvPr id="45" name="Google Shape;45;p18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/>
          <p:nvPr>
            <p:ph type="title"/>
          </p:nvPr>
        </p:nvSpPr>
        <p:spPr>
          <a:xfrm>
            <a:off x="549274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9"/>
          <p:cNvSpPr txBox="1"/>
          <p:nvPr>
            <p:ph idx="1" type="body"/>
          </p:nvPr>
        </p:nvSpPr>
        <p:spPr>
          <a:xfrm>
            <a:off x="549274" y="1453224"/>
            <a:ext cx="3840480" cy="750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  <a:defRPr b="0" sz="2400">
                <a:solidFill>
                  <a:srgbClr val="6DB7D7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51" name="Google Shape;51;p19"/>
          <p:cNvSpPr txBox="1"/>
          <p:nvPr>
            <p:ph idx="2" type="body"/>
          </p:nvPr>
        </p:nvSpPr>
        <p:spPr>
          <a:xfrm>
            <a:off x="549274" y="2347415"/>
            <a:ext cx="3840480" cy="359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4036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6pPr>
            <a:lvl7pPr indent="-34036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7pPr>
            <a:lvl8pPr indent="-34036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8pPr>
            <a:lvl9pPr indent="-34036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9pPr>
          </a:lstStyle>
          <a:p/>
        </p:txBody>
      </p:sp>
      <p:sp>
        <p:nvSpPr>
          <p:cNvPr id="52" name="Google Shape;52;p19"/>
          <p:cNvSpPr txBox="1"/>
          <p:nvPr>
            <p:ph idx="3" type="body"/>
          </p:nvPr>
        </p:nvSpPr>
        <p:spPr>
          <a:xfrm>
            <a:off x="4751070" y="1453224"/>
            <a:ext cx="3840480" cy="750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  <a:defRPr b="0" sz="2400">
                <a:solidFill>
                  <a:srgbClr val="6DB7D7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53" name="Google Shape;53;p19"/>
          <p:cNvSpPr txBox="1"/>
          <p:nvPr>
            <p:ph idx="4" type="body"/>
          </p:nvPr>
        </p:nvSpPr>
        <p:spPr>
          <a:xfrm>
            <a:off x="4751070" y="2347415"/>
            <a:ext cx="3840480" cy="359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4036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6pPr>
            <a:lvl7pPr indent="-34036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7pPr>
            <a:lvl8pPr indent="-34036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8pPr>
            <a:lvl9pPr indent="-34036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9pPr>
          </a:lstStyle>
          <a:p/>
        </p:txBody>
      </p:sp>
      <p:sp>
        <p:nvSpPr>
          <p:cNvPr id="54" name="Google Shape;54;p19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0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/>
          <p:nvPr>
            <p:ph type="title"/>
          </p:nvPr>
        </p:nvSpPr>
        <p:spPr>
          <a:xfrm>
            <a:off x="533399" y="611872"/>
            <a:ext cx="384048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Medium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4742824" y="368300"/>
            <a:ext cx="3840480" cy="5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227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420"/>
              <a:buChar char="⚫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⚫"/>
              <a:defRPr sz="20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683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6pPr>
            <a:lvl7pPr indent="-3683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7pPr>
            <a:lvl8pPr indent="-3683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8pPr>
            <a:lvl9pPr indent="-3683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9pPr>
          </a:lstStyle>
          <a:p/>
        </p:txBody>
      </p:sp>
      <p:sp>
        <p:nvSpPr>
          <p:cNvPr id="65" name="Google Shape;65;p21"/>
          <p:cNvSpPr txBox="1"/>
          <p:nvPr>
            <p:ph idx="2" type="body"/>
          </p:nvPr>
        </p:nvSpPr>
        <p:spPr>
          <a:xfrm>
            <a:off x="533399" y="1787856"/>
            <a:ext cx="3840480" cy="3720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9pPr>
          </a:lstStyle>
          <a:p/>
        </p:txBody>
      </p:sp>
      <p:sp>
        <p:nvSpPr>
          <p:cNvPr id="66" name="Google Shape;66;p21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>
  <p:cSld name="Imagen con título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/>
          <p:nvPr>
            <p:ph type="title"/>
          </p:nvPr>
        </p:nvSpPr>
        <p:spPr>
          <a:xfrm>
            <a:off x="533398" y="611872"/>
            <a:ext cx="4079545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Medium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" type="body"/>
          </p:nvPr>
        </p:nvSpPr>
        <p:spPr>
          <a:xfrm>
            <a:off x="533398" y="1787856"/>
            <a:ext cx="4079545" cy="3720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9pPr>
          </a:lstStyle>
          <a:p/>
        </p:txBody>
      </p:sp>
      <p:sp>
        <p:nvSpPr>
          <p:cNvPr id="72" name="Google Shape;72;p22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  <p:sp>
        <p:nvSpPr>
          <p:cNvPr id="75" name="Google Shape;75;p22"/>
          <p:cNvSpPr/>
          <p:nvPr>
            <p:ph idx="2" type="pic"/>
          </p:nvPr>
        </p:nvSpPr>
        <p:spPr>
          <a:xfrm>
            <a:off x="5090617" y="359392"/>
            <a:ext cx="3657600" cy="5318077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235"/>
              </a:srgbClr>
            </a:outerShdw>
          </a:effectLst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3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" type="body"/>
          </p:nvPr>
        </p:nvSpPr>
        <p:spPr>
          <a:xfrm rot="5400000">
            <a:off x="2398713" y="-249237"/>
            <a:ext cx="4343400" cy="8042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 txBox="1"/>
          <p:nvPr>
            <p:ph type="title"/>
          </p:nvPr>
        </p:nvSpPr>
        <p:spPr>
          <a:xfrm rot="5400000">
            <a:off x="5344142" y="2393951"/>
            <a:ext cx="55753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" type="body"/>
          </p:nvPr>
        </p:nvSpPr>
        <p:spPr>
          <a:xfrm rot="5400000">
            <a:off x="1106487" y="-188912"/>
            <a:ext cx="5575300" cy="66897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85" name="Google Shape;85;p24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4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4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 b="0" i="0" sz="4600" u="none" cap="none" strike="noStrike">
                <a:solidFill>
                  <a:schemeClr val="accen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24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40"/>
              <a:buFont typeface="Noto Sans Symbols"/>
              <a:buChar char="⚫"/>
              <a:defRPr b="0" i="0" sz="24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8227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20"/>
              <a:buFont typeface="Noto Sans Symbols"/>
              <a:buChar char="⚫"/>
              <a:defRPr b="0" i="0" sz="22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683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⚫"/>
              <a:defRPr b="0" i="0" sz="20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5433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5433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5433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5433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5433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5433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rive.google.com/file/d/1wfqAjWf48MSXuDnj0tqwm4iKi0EMGVgX/view?usp=sharin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mailto:inmalopez@jaumevidal.org" TargetMode="External"/><Relationship Id="rId4" Type="http://schemas.openxmlformats.org/officeDocument/2006/relationships/hyperlink" Target="mailto:fmorey@jaumevidal.org" TargetMode="External"/><Relationship Id="rId5" Type="http://schemas.openxmlformats.org/officeDocument/2006/relationships/hyperlink" Target="https://jaumevidal.org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/>
        </p:nvSpPr>
        <p:spPr>
          <a:xfrm>
            <a:off x="899750" y="1886400"/>
            <a:ext cx="74577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ca" sz="6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REUNIÓ FAMÍLIES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ca" sz="6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CURS 202</a:t>
            </a:r>
            <a:r>
              <a:rPr lang="ca" sz="6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6</a:t>
            </a:r>
            <a:r>
              <a:rPr b="0" i="0" lang="ca" sz="6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-2</a:t>
            </a:r>
            <a:r>
              <a:rPr lang="ca" sz="6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7</a:t>
            </a:r>
            <a:endParaRPr b="0" i="0" sz="60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2363575" y="5541525"/>
            <a:ext cx="45987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ca" sz="24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</a:t>
            </a:r>
            <a:r>
              <a:rPr i="1" lang="ca" sz="2400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5</a:t>
            </a:r>
            <a:r>
              <a:rPr b="0" i="1" lang="ca" sz="24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anys)</a:t>
            </a:r>
            <a:endParaRPr b="0" i="1" sz="24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/>
        </p:nvSpPr>
        <p:spPr>
          <a:xfrm>
            <a:off x="420199" y="555711"/>
            <a:ext cx="826391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PRESENTACIÓ EQUIP DOCENT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1404775" y="1263600"/>
            <a:ext cx="6094800" cy="54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Equip Directiu :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Directora: Xisca Aguiló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Corporalia: Aina Galmés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Secretari: Sergi Nieto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Tutores: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a">
                <a:solidFill>
                  <a:schemeClr val="dk1"/>
                </a:solidFill>
              </a:rPr>
              <a:t>3 anys A:</a:t>
            </a:r>
            <a:r>
              <a:rPr lang="ca">
                <a:solidFill>
                  <a:schemeClr val="dk1"/>
                </a:solidFill>
              </a:rPr>
              <a:t>Georgina Escoda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a">
                <a:solidFill>
                  <a:schemeClr val="dk1"/>
                </a:solidFill>
              </a:rPr>
              <a:t>3 anys B</a:t>
            </a:r>
            <a:r>
              <a:rPr b="1" lang="ca">
                <a:solidFill>
                  <a:schemeClr val="dk1"/>
                </a:solidFill>
              </a:rPr>
              <a:t>: </a:t>
            </a:r>
            <a:r>
              <a:rPr lang="ca">
                <a:solidFill>
                  <a:schemeClr val="dk1"/>
                </a:solidFill>
              </a:rPr>
              <a:t>Cati Vich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a">
                <a:solidFill>
                  <a:schemeClr val="dk1"/>
                </a:solidFill>
              </a:rPr>
              <a:t>4 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anys A: Lydia Reverte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a">
                <a:solidFill>
                  <a:schemeClr val="dk1"/>
                </a:solidFill>
              </a:rPr>
              <a:t>4 anys B: </a:t>
            </a:r>
            <a:r>
              <a:rPr b="0" i="0" lang="ca" sz="1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Mena Bibiloni</a:t>
            </a:r>
            <a:endParaRPr>
              <a:highlight>
                <a:schemeClr val="lt1"/>
              </a:highlight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a">
                <a:solidFill>
                  <a:schemeClr val="dk1"/>
                </a:solidFill>
              </a:rPr>
              <a:t>5 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anys A: Inma López-Olivas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a">
                <a:solidFill>
                  <a:schemeClr val="dk1"/>
                </a:solidFill>
              </a:rPr>
              <a:t>5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anys B: Pilar Morey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Mestres de suport: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Marta </a:t>
            </a:r>
            <a:r>
              <a:rPr lang="ca">
                <a:solidFill>
                  <a:schemeClr val="dk1"/>
                </a:solidFill>
              </a:rPr>
              <a:t>Piña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ca">
                <a:solidFill>
                  <a:schemeClr val="dk1"/>
                </a:solidFill>
              </a:rPr>
              <a:t>Marina Ribas, Jero (substituta de na Marina)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Mestra AL: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a">
                <a:solidFill>
                  <a:schemeClr val="dk1"/>
                </a:solidFill>
              </a:rPr>
              <a:t>Bel Martí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Mestra PT: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Teresa Català.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Psicomotricitat: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a">
                <a:solidFill>
                  <a:schemeClr val="dk1"/>
                </a:solidFill>
              </a:rPr>
              <a:t>Jero Muñoz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Música</a:t>
            </a:r>
            <a:r>
              <a:rPr b="1" lang="ca">
                <a:solidFill>
                  <a:schemeClr val="dk1"/>
                </a:solidFill>
              </a:rPr>
              <a:t>: </a:t>
            </a:r>
            <a:r>
              <a:rPr lang="ca">
                <a:solidFill>
                  <a:schemeClr val="dk1"/>
                </a:solidFill>
              </a:rPr>
              <a:t>M.Magdalena Oliver</a:t>
            </a:r>
            <a:endParaRPr b="0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Anglès: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Maria Moreno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Religió: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Pep Ferriol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ca">
                <a:solidFill>
                  <a:schemeClr val="dk1"/>
                </a:solidFill>
              </a:rPr>
              <a:t>Orientadora:</a:t>
            </a:r>
            <a:r>
              <a:rPr lang="ca">
                <a:solidFill>
                  <a:schemeClr val="dk1"/>
                </a:solidFill>
              </a:rPr>
              <a:t> </a:t>
            </a:r>
            <a:r>
              <a:rPr lang="ca"/>
              <a:t>Aina Mascaró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ca">
                <a:solidFill>
                  <a:schemeClr val="dk1"/>
                </a:solidFill>
              </a:rPr>
              <a:t>PSC:</a:t>
            </a:r>
            <a:r>
              <a:rPr lang="ca">
                <a:solidFill>
                  <a:schemeClr val="dk1"/>
                </a:solidFill>
              </a:rPr>
              <a:t> Xis</a:t>
            </a:r>
            <a:r>
              <a:rPr lang="ca"/>
              <a:t>ca Bauçà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/>
        </p:nvSpPr>
        <p:spPr>
          <a:xfrm>
            <a:off x="369225" y="1613850"/>
            <a:ext cx="8482500" cy="4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ca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Calendari escolar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b="0" i="1" lang="ca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Horaris entrada i sortida:  </a:t>
            </a:r>
            <a:r>
              <a:rPr b="0" i="1" lang="ca" sz="23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PUNTUALITAT!!</a:t>
            </a:r>
            <a:endParaRPr b="0" i="1" sz="2300" u="none" cap="none" strike="noStrike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a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De 9:00 h a 14:00 h (horari lectiu).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ENTRADA: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a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Entre les </a:t>
            </a:r>
            <a:r>
              <a:rPr b="1" i="0" lang="ca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9:00h i les 9:10h.</a:t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a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 famílies d’alumnat d’educació infantil acompanyaran als seus fills/es fins a la</a:t>
            </a:r>
            <a:r>
              <a:rPr b="1" i="0" lang="ca" sz="13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barrera blava</a:t>
            </a:r>
            <a:r>
              <a:rPr b="0" i="0" lang="ca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que dóna accés al pati d’Ed. Infantil. Hi haurà dues mestres de suport a l’entrada i els infants entraran sols cap a l’aula. 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SORTIDA:</a:t>
            </a:r>
            <a:endParaRPr sz="130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i="0" lang="ca" sz="1300" u="none" cap="none" strike="noStrike">
                <a:solidFill>
                  <a:schemeClr val="dk1"/>
                </a:solidFill>
              </a:rPr>
              <a:t>Les famílies </a:t>
            </a:r>
            <a:r>
              <a:rPr lang="ca" sz="1300">
                <a:solidFill>
                  <a:schemeClr val="dk1"/>
                </a:solidFill>
              </a:rPr>
              <a:t>podreu passsar a cercar els vostres infants a les seves aules corresponents a les 13:50.</a:t>
            </a:r>
            <a:endParaRPr i="0" sz="1500" u="none" cap="none" strike="noStrike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23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941500" y="522950"/>
            <a:ext cx="728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INFORMACIONS GENERALS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abb54a80f_0_11"/>
          <p:cNvSpPr txBox="1"/>
          <p:nvPr/>
        </p:nvSpPr>
        <p:spPr>
          <a:xfrm>
            <a:off x="349150" y="520650"/>
            <a:ext cx="73518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ca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ENTRADES/SORTIDES I DIES DE PLUJA</a:t>
            </a:r>
            <a:endParaRPr b="1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37abb54a80f_0_11"/>
          <p:cNvSpPr txBox="1"/>
          <p:nvPr/>
        </p:nvSpPr>
        <p:spPr>
          <a:xfrm>
            <a:off x="0" y="1567300"/>
            <a:ext cx="8902500" cy="30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ca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L’entrada: </a:t>
            </a:r>
            <a:r>
              <a:rPr b="1" lang="ca" sz="1900">
                <a:solidFill>
                  <a:schemeClr val="dk1"/>
                </a:solidFill>
              </a:rPr>
              <a:t>09:00</a:t>
            </a:r>
            <a:r>
              <a:rPr b="1" i="0" lang="ca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 fins a les</a:t>
            </a:r>
            <a:r>
              <a:rPr b="1" i="0" lang="ca" sz="1900" u="none" cap="none" strike="noStrike">
                <a:latin typeface="Arial"/>
                <a:ea typeface="Arial"/>
                <a:cs typeface="Arial"/>
                <a:sym typeface="Arial"/>
              </a:rPr>
              <a:t> 9:</a:t>
            </a:r>
            <a:r>
              <a:rPr b="1" lang="ca" sz="1900"/>
              <a:t>10</a:t>
            </a:r>
            <a:r>
              <a:rPr b="1" i="0" lang="ca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</a:t>
            </a:r>
            <a:r>
              <a:rPr i="0" lang="ca" sz="1900" u="none" cap="none" strike="noStrike">
                <a:solidFill>
                  <a:schemeClr val="dk1"/>
                </a:solidFill>
              </a:rPr>
              <a:t>Les podeu acompanyar a l</a:t>
            </a:r>
            <a:r>
              <a:rPr lang="ca" sz="1900">
                <a:solidFill>
                  <a:schemeClr val="dk1"/>
                </a:solidFill>
              </a:rPr>
              <a:t>’aula.</a:t>
            </a:r>
            <a:endParaRPr i="0" sz="1900" u="none" cap="none" strike="noStrike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ca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Sortides: les famílies </a:t>
            </a:r>
            <a:r>
              <a:rPr b="1" i="0" lang="ca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podreu entrar a l’aula</a:t>
            </a:r>
            <a:r>
              <a:rPr b="0" i="0" lang="ca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recollir els vostres infants, quan les barreres s'obrin </a:t>
            </a:r>
            <a:r>
              <a:rPr b="1" i="0" lang="ca" sz="1900" u="none" cap="none" strike="noStrike">
                <a:latin typeface="Arial"/>
                <a:ea typeface="Arial"/>
                <a:cs typeface="Arial"/>
                <a:sym typeface="Arial"/>
              </a:rPr>
              <a:t>a partir de les 13:40h </a:t>
            </a:r>
            <a:r>
              <a:rPr b="0" i="0" lang="ca" sz="1900" u="none" cap="none" strike="noStrike">
                <a:latin typeface="Arial"/>
                <a:ea typeface="Arial"/>
                <a:cs typeface="Arial"/>
                <a:sym typeface="Arial"/>
              </a:rPr>
              <a:t>aproximadament (esperar que la barrera s’obri). </a:t>
            </a:r>
            <a:endParaRPr b="0" i="0" sz="19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/>
          <p:nvPr/>
        </p:nvSpPr>
        <p:spPr>
          <a:xfrm>
            <a:off x="311400" y="277100"/>
            <a:ext cx="8832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SERVEIS COMPLEMENTARIS I EXTERNS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4"/>
          <p:cNvSpPr txBox="1"/>
          <p:nvPr/>
        </p:nvSpPr>
        <p:spPr>
          <a:xfrm>
            <a:off x="227150" y="1600700"/>
            <a:ext cx="8675400" cy="4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ca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SERVEI MENJADOR: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→Horari: de 14:00 h fins les 16:00 h.   (apuntar-se a secretaria, ja sigui per ser usuari esporàdic o fixe)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*Usuaris Fixes:  </a:t>
            </a:r>
            <a:r>
              <a:rPr b="1" i="0" lang="ca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6,</a:t>
            </a:r>
            <a:r>
              <a:rPr b="1" lang="ca">
                <a:solidFill>
                  <a:schemeClr val="dk1"/>
                </a:solidFill>
              </a:rPr>
              <a:t>25</a:t>
            </a: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€ /dia 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*Usuaris Esporàdics:  </a:t>
            </a:r>
            <a:r>
              <a:rPr b="1" lang="ca">
                <a:solidFill>
                  <a:schemeClr val="dk1"/>
                </a:solidFill>
              </a:rPr>
              <a:t>6,90</a:t>
            </a: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€ /dia 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*Si s’avisa fora de temps per anular el servei de menjador, </a:t>
            </a:r>
            <a:r>
              <a:rPr lang="ca" u="sng">
                <a:solidFill>
                  <a:schemeClr val="dk1"/>
                </a:solidFill>
              </a:rPr>
              <a:t>es </a:t>
            </a:r>
            <a:r>
              <a:rPr b="0" i="0" lang="ca" sz="1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cobrarà el servei del dia.</a:t>
            </a:r>
            <a:endParaRPr b="0" i="0" sz="14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ca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SERVEI MATINERA: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a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Horari: -de 7:30 h fins les 9h. El preu és de </a:t>
            </a:r>
            <a:r>
              <a:rPr b="1" i="0" lang="ca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4€/dia/esporàdics</a:t>
            </a:r>
            <a:r>
              <a:rPr b="0" i="0" lang="ca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 de </a:t>
            </a:r>
            <a:r>
              <a:rPr b="1" i="0" lang="ca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30€/mes.</a:t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a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-Es tancarà l’accés a l’escola matinera a les 8:30h.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a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-Els monitors de l’escola matinera acompanyaran els infants a les aules.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ca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EXTRAESCOLARS: APIMA.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22898c95f242e1d_0"/>
          <p:cNvSpPr txBox="1"/>
          <p:nvPr/>
        </p:nvSpPr>
        <p:spPr>
          <a:xfrm>
            <a:off x="108175" y="175200"/>
            <a:ext cx="8902500" cy="55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FUNCIONAMENT I NORMES DE CENTRE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-Important l’</a:t>
            </a: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assistència a classe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Retard a partir de les 09:10. </a:t>
            </a:r>
            <a:r>
              <a:rPr b="0" i="0" lang="ca" sz="1400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S’han de justificar les faltes d'assistència i els retards a través del gestib.</a:t>
            </a:r>
            <a:endParaRPr b="0" i="0" sz="1400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Absències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per un període </a:t>
            </a: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superior a 4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dies lectius cal comunicar-ho a les tutores i signar el</a:t>
            </a:r>
            <a:r>
              <a:rPr b="0" i="0" lang="ca" sz="1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full d'absències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llarga durada. El </a:t>
            </a: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viatge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és motiu justificable.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-Si un infant </a:t>
            </a: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es troba bé,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pot acudir al centre. Si presenta símptomes com tossina, mal de cap, febre, conjuntivitis, diarrea…tot el que sigui contagiós, </a:t>
            </a: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POT VENIR AL CENTRE.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-Si un infant durant l’horari lectiu ha de ser </a:t>
            </a: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recollit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una hora determinada, cal avisar a la tutora amb antelació o telefonar al centre.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-Heu d’estar </a:t>
            </a: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localitzables per telèfon en tot moment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per això convé que ens faciliteu diferents contactes i que actualitzeu els del curs passat si els heu canviat.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-Comunicar qualsevol malaltia/al·lèrgia/medicació.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-No es poden dur objectes de casa.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-Roba còmoda i ade</a:t>
            </a:r>
            <a:r>
              <a:rPr lang="ca">
                <a:solidFill>
                  <a:schemeClr val="dk1"/>
                </a:solidFill>
              </a:rPr>
              <a:t>q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uada al temps. Calcetins de psico.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b1820fd9d_1_0"/>
          <p:cNvSpPr txBox="1"/>
          <p:nvPr/>
        </p:nvSpPr>
        <p:spPr>
          <a:xfrm>
            <a:off x="216350" y="175200"/>
            <a:ext cx="8751000" cy="58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FUNCIONAMENT I NORMES DE CENTRE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ca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BERENARS</a:t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-Per norma general: han de ser variats i </a:t>
            </a:r>
            <a:r>
              <a:rPr b="1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saludables.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-Els </a:t>
            </a:r>
            <a:r>
              <a:rPr b="1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dimarts i dijous</a:t>
            </a: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són els</a:t>
            </a:r>
            <a:r>
              <a:rPr b="0" i="0" lang="ca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DIES DE </a:t>
            </a:r>
            <a:r>
              <a:rPr b="1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FRUITA</a:t>
            </a: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-No estan permeses les xocolatines, </a:t>
            </a:r>
            <a:r>
              <a:rPr lang="ca" sz="1600">
                <a:solidFill>
                  <a:schemeClr val="dk1"/>
                </a:solidFill>
              </a:rPr>
              <a:t>g</a:t>
            </a: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aletes amb xocolata, llepolies, brioixeria industrial,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sucs, begudes gasoses, o similars i qualsevol aliment que tingui una alta quantitat de sucre.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-Els berenars es portaran dins </a:t>
            </a:r>
            <a:r>
              <a:rPr b="1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recipients reutilitzables</a:t>
            </a: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evitant principalement el paper</a:t>
            </a:r>
            <a:r>
              <a:rPr lang="ca" sz="1600">
                <a:solidFill>
                  <a:schemeClr val="dk1"/>
                </a:solidFill>
              </a:rPr>
              <a:t> </a:t>
            </a: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d’alumini o bosses de plàstic.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s’obligarà</a:t>
            </a: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l’infant a berenar.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-Les </a:t>
            </a:r>
            <a:r>
              <a:rPr b="1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quantitats</a:t>
            </a: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han de ser </a:t>
            </a:r>
            <a:r>
              <a:rPr b="1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adequades</a:t>
            </a:r>
            <a:r>
              <a:rPr b="0" i="0" lang="ca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l’edat dels infants.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*LES CARMANYOLES I LES BOTELLES D’AIGUA HAN DE DUR EL </a:t>
            </a: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 POSAT.</a:t>
            </a:r>
            <a:endParaRPr b="1" i="0" sz="42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7b1820fd9d_1_4"/>
          <p:cNvSpPr txBox="1"/>
          <p:nvPr/>
        </p:nvSpPr>
        <p:spPr>
          <a:xfrm>
            <a:off x="367775" y="175200"/>
            <a:ext cx="8588700" cy="66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FUNCIONAMENT I NORMES DE CENTRE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ca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ANIVERSARIS</a:t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-Els aniversaris es duran a terme mitjançant </a:t>
            </a:r>
            <a:r>
              <a:rPr b="1" i="0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propostes simbòliques</a:t>
            </a:r>
            <a:r>
              <a:rPr b="0" i="0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atorgant el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protagonisme a l'infant i gaudint amb els seus companys i companyes d'aula.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-Es podran realitzar activitats significatives i motivadores que giraran entorn de festejar el seu dia, com poden ser cantar cançons, balls o fotos per recordar el dia.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i="0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r>
              <a:rPr b="0" i="0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 faran celebracions d’alumnes amb </a:t>
            </a:r>
            <a:r>
              <a:rPr b="1" i="0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menjars i/o begudes.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-No s'utilitzarà el centre escolar com a lloc per l'entrega d’invitacions als aniversaris per tal d'evitar situacions no desitjades relacionades amb infants i famílies.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b1820fd9d_1_8"/>
          <p:cNvSpPr txBox="1"/>
          <p:nvPr/>
        </p:nvSpPr>
        <p:spPr>
          <a:xfrm>
            <a:off x="815925" y="175200"/>
            <a:ext cx="7495500" cy="78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FUNCIONAMENT I NORMES DE CENTRE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1" sz="1900">
              <a:solidFill>
                <a:srgbClr val="58A2D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ca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COMUNICACIÓ FAMÍLIA-ESCOLA</a:t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-Mitjançant el GESTIB  i el Correu Electrònic: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cap="none" strike="noStrik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ca">
                <a:solidFill>
                  <a:srgbClr val="741B47"/>
                </a:solidFill>
              </a:rPr>
              <a:t>inmalopez</a:t>
            </a:r>
            <a:r>
              <a:rPr b="1" i="0" lang="ca" sz="1400" cap="none" strike="noStrike">
                <a:solidFill>
                  <a:srgbClr val="741B47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@jaumevidal.org</a:t>
            </a:r>
            <a:endParaRPr b="1" i="0" sz="1400" cap="none" strike="noStrik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cap="none" strike="noStrik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ca">
                <a:solidFill>
                  <a:srgbClr val="741B47"/>
                </a:solidFill>
              </a:rPr>
              <a:t>fmorey</a:t>
            </a:r>
            <a:r>
              <a:rPr b="1" i="0" lang="ca" sz="1400" cap="none" strike="noStrike">
                <a:solidFill>
                  <a:srgbClr val="741B47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@jaumevidal.org</a:t>
            </a:r>
            <a:endParaRPr b="1">
              <a:solidFill>
                <a:srgbClr val="741B47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solidFill>
                <a:srgbClr val="741B47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ca">
                <a:solidFill>
                  <a:srgbClr val="741B47"/>
                </a:solidFill>
              </a:rPr>
              <a:t>secretaria@jaumevidal.org</a:t>
            </a:r>
            <a:endParaRPr b="1">
              <a:solidFill>
                <a:srgbClr val="741B47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-Cridades telefòniques al centre : 971 844 082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-Reunions individuals </a:t>
            </a:r>
            <a:r>
              <a:rPr b="0" i="0" lang="ca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(dilluns de 08:00 a 09:00h)/ Convocades prèviament amb la tutora.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a">
                <a:solidFill>
                  <a:schemeClr val="dk1"/>
                </a:solidFill>
              </a:rPr>
              <a:t>*El Classdojo ja no està operatiu.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a">
                <a:solidFill>
                  <a:schemeClr val="dk1"/>
                </a:solidFill>
              </a:rPr>
              <a:t>Podeu visitar la nostra Web de l’escola:   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a" u="sng">
                <a:solidFill>
                  <a:schemeClr val="hlink"/>
                </a:solidFill>
                <a:hlinkClick r:id="rId5"/>
              </a:rPr>
              <a:t>https://jaumevidal.org/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ca" sz="1600">
                <a:solidFill>
                  <a:schemeClr val="dk1"/>
                </a:solidFill>
              </a:rPr>
              <a:t>HORARI DE SECRETARIA: </a:t>
            </a:r>
            <a:r>
              <a:rPr lang="ca">
                <a:solidFill>
                  <a:schemeClr val="dk1"/>
                </a:solidFill>
              </a:rPr>
              <a:t> </a:t>
            </a:r>
            <a:r>
              <a:rPr b="1" lang="ca">
                <a:solidFill>
                  <a:schemeClr val="dk1"/>
                </a:solidFill>
              </a:rPr>
              <a:t>De </a:t>
            </a:r>
            <a:r>
              <a:rPr b="1" lang="ca"/>
              <a:t>dilluns a divendres de 09:15h a 10:30h</a:t>
            </a:r>
            <a:endParaRPr b="1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7c316d98ca_0_14"/>
          <p:cNvSpPr txBox="1"/>
          <p:nvPr/>
        </p:nvSpPr>
        <p:spPr>
          <a:xfrm>
            <a:off x="341525" y="1705675"/>
            <a:ext cx="8611800" cy="43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-Espais d’aprenentatge : 3 dies a la setmana (dilluns, dimecres i</a:t>
            </a:r>
            <a:r>
              <a:rPr lang="ca">
                <a:latin typeface="Libre Franklin"/>
                <a:ea typeface="Libre Franklin"/>
                <a:cs typeface="Libre Franklin"/>
                <a:sym typeface="Libre Franklin"/>
              </a:rPr>
              <a:t> dijous).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-Sessions d’estimulació del llenguatge (AL).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-Música, Psicomotricitat</a:t>
            </a:r>
            <a:r>
              <a:rPr lang="ca">
                <a:latin typeface="Libre Franklin"/>
                <a:ea typeface="Libre Franklin"/>
                <a:cs typeface="Libre Franklin"/>
                <a:sym typeface="Libre Franklin"/>
              </a:rPr>
              <a:t>, </a:t>
            </a:r>
            <a:r>
              <a:rPr lang="ca">
                <a:latin typeface="Libre Franklin"/>
                <a:ea typeface="Libre Franklin"/>
                <a:cs typeface="Libre Franklin"/>
                <a:sym typeface="Libre Franklin"/>
              </a:rPr>
              <a:t>Anglès.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-Filosofia 3/18.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-Tallers de famílies voluntàries (ens ho heu de comunicar).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</a:t>
            </a:r>
            <a:r>
              <a:rPr lang="ca">
                <a:latin typeface="Libre Franklin"/>
                <a:ea typeface="Libre Franklin"/>
                <a:cs typeface="Libre Franklin"/>
                <a:sym typeface="Libre Franklin"/>
              </a:rPr>
              <a:t>Rutines .</a:t>
            </a:r>
            <a:endParaRPr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-Activitats </a:t>
            </a:r>
            <a:r>
              <a:rPr lang="ca">
                <a:latin typeface="Libre Franklin"/>
                <a:ea typeface="Libre Franklin"/>
                <a:cs typeface="Libre Franklin"/>
                <a:sym typeface="Libre Franklin"/>
              </a:rPr>
              <a:t>conjuntes entre els dos grups de 5 anys, així com amb els alumnes de primer de primària durant el curs.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-Celebracions i festes.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-Art, motricitat fina, lectura i escriptura, lògico-matemàtica, assemblea…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-Hàbits i rutines, normes i límits</a:t>
            </a:r>
            <a:r>
              <a:rPr lang="ca"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endParaRPr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3" name="Google Shape;143;g27c316d98ca_0_14"/>
          <p:cNvSpPr txBox="1"/>
          <p:nvPr/>
        </p:nvSpPr>
        <p:spPr>
          <a:xfrm>
            <a:off x="517175" y="357900"/>
            <a:ext cx="8027700" cy="13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6DB7D7"/>
                </a:solidFill>
                <a:latin typeface="Arial"/>
                <a:ea typeface="Arial"/>
                <a:cs typeface="Arial"/>
                <a:sym typeface="Arial"/>
              </a:rPr>
              <a:t>METODOLOGIA I ORGANITZACIÓ PEDAGÒGICA</a:t>
            </a:r>
            <a:endParaRPr b="1" i="0" sz="4000" u="none" cap="none" strike="noStrike">
              <a:solidFill>
                <a:srgbClr val="6DB7D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/>
          <p:nvPr/>
        </p:nvSpPr>
        <p:spPr>
          <a:xfrm>
            <a:off x="840286" y="1098809"/>
            <a:ext cx="76569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ort Stack"/>
              <a:buChar char="●"/>
            </a:pPr>
            <a:r>
              <a:rPr b="0" i="0" lang="ca" sz="2800" u="none" cap="none" strike="noStrike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A través del GESTIB</a:t>
            </a:r>
            <a:endParaRPr b="0" i="0" sz="2800" u="none" cap="none" strike="noStrike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ca" sz="1500" u="none" cap="none" strike="noStrike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*us avisarem dels dies de publicació</a:t>
            </a:r>
            <a:endParaRPr b="0" i="0" sz="1500" u="none" cap="none" strike="noStrike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1690247" y="293181"/>
            <a:ext cx="612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AVALUACIÓ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 txBox="1"/>
          <p:nvPr/>
        </p:nvSpPr>
        <p:spPr>
          <a:xfrm>
            <a:off x="1033783" y="199682"/>
            <a:ext cx="6882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ACTIVITATS DEL CURS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276900" y="907675"/>
            <a:ext cx="8759400" cy="54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b="1" i="0" lang="ca" sz="2800" u="sng" cap="none" strike="noStrike">
                <a:solidFill>
                  <a:schemeClr val="dk1"/>
                </a:solidFill>
              </a:rPr>
              <a:t>SORTIDES: </a:t>
            </a:r>
            <a:endParaRPr b="1" i="0" sz="2800" u="sng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2800">
                <a:solidFill>
                  <a:schemeClr val="dk1"/>
                </a:solidFill>
              </a:rPr>
              <a:t>Estam pendent de confirmar les excursions.</a:t>
            </a:r>
            <a:endParaRPr sz="2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2600">
                <a:solidFill>
                  <a:schemeClr val="dk1"/>
                </a:solidFill>
              </a:rPr>
              <a:t>1r trimestre:  </a:t>
            </a:r>
            <a:endParaRPr sz="2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2600">
                <a:solidFill>
                  <a:schemeClr val="dk1"/>
                </a:solidFill>
              </a:rPr>
              <a:t>2n trimestre:</a:t>
            </a:r>
            <a:r>
              <a:rPr lang="ca" sz="2800">
                <a:solidFill>
                  <a:schemeClr val="dk1"/>
                </a:solidFill>
              </a:rPr>
              <a:t> </a:t>
            </a:r>
            <a:endParaRPr sz="2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2500">
                <a:solidFill>
                  <a:schemeClr val="dk1"/>
                </a:solidFill>
              </a:rPr>
              <a:t>3r trimestre: </a:t>
            </a:r>
            <a:endParaRPr sz="2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ca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IMPORTANT</a:t>
            </a:r>
            <a:r>
              <a:rPr b="0" i="0" lang="ca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ca" sz="2000">
                <a:solidFill>
                  <a:schemeClr val="dk1"/>
                </a:solidFill>
              </a:rPr>
              <a:t>E</a:t>
            </a:r>
            <a:r>
              <a:rPr b="0" i="0" lang="ca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ls </a:t>
            </a:r>
            <a:r>
              <a:rPr b="0" i="0" lang="ca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DOBLERS</a:t>
            </a:r>
            <a:r>
              <a:rPr b="0" i="0" lang="ca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 l’autorització de les sortides, s’han d’</a:t>
            </a:r>
            <a:r>
              <a:rPr b="0" i="0" lang="ca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entregar dins el període establert.</a:t>
            </a:r>
            <a:r>
              <a:rPr b="0" i="0" lang="ca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Entregar-ho dins un sobre tancat i la quantitat justa, no tornam canvi.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ca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 entregar-ho amb </a:t>
            </a:r>
            <a:r>
              <a:rPr b="1" i="0" lang="ca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72 hores d’antelació,</a:t>
            </a:r>
            <a:r>
              <a:rPr b="0" i="0" lang="ca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sinó l’infant no pot anar a la sortida.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ca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 l’infant no pot assistir a la sortida per un imprevist, </a:t>
            </a:r>
            <a:r>
              <a:rPr b="0" i="0" lang="ca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es poden retornar els doblers del bus</a:t>
            </a:r>
            <a:r>
              <a:rPr b="0" i="0" lang="ca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sí de l’activitat.</a:t>
            </a:r>
            <a:endParaRPr b="0" i="0" sz="2800" u="none" cap="none" strike="noStrike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 txBox="1"/>
          <p:nvPr/>
        </p:nvSpPr>
        <p:spPr>
          <a:xfrm>
            <a:off x="1308500" y="422925"/>
            <a:ext cx="7167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ALTRES INFORMACIONS PRÀCTIQUES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 txBox="1"/>
          <p:nvPr/>
        </p:nvSpPr>
        <p:spPr>
          <a:xfrm>
            <a:off x="164100" y="1681625"/>
            <a:ext cx="8815800" cy="3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b="1" i="1" lang="ca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 escolar:</a:t>
            </a:r>
            <a:r>
              <a:rPr b="0" i="1" lang="ca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full a part.</a:t>
            </a:r>
            <a:endParaRPr b="0" i="1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1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b="1" i="1" lang="ca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 de pares</a:t>
            </a:r>
            <a:r>
              <a:rPr b="0" i="1" lang="ca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dilluns a les 08:00 </a:t>
            </a:r>
            <a:endParaRPr b="0" i="1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ca" sz="1700">
                <a:solidFill>
                  <a:schemeClr val="dk1"/>
                </a:solidFill>
              </a:rPr>
              <a:t>*Cita acordada prèviament amb la tutora.</a:t>
            </a:r>
            <a:endParaRPr b="0" i="1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ca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AUTORITZACIONS A SIGNAR:</a:t>
            </a:r>
            <a:endParaRPr b="1" i="1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a" sz="1900">
                <a:solidFill>
                  <a:schemeClr val="dk1"/>
                </a:solidFill>
              </a:rPr>
              <a:t>Tot això ja està signat.(</a:t>
            </a:r>
            <a:r>
              <a:rPr lang="ca" sz="1200">
                <a:solidFill>
                  <a:schemeClr val="dk1"/>
                </a:solidFill>
              </a:rPr>
              <a:t>Si hi ha modificacions avisar</a:t>
            </a:r>
            <a:r>
              <a:rPr lang="ca" sz="1900">
                <a:solidFill>
                  <a:schemeClr val="dk1"/>
                </a:solidFill>
              </a:rPr>
              <a:t>)</a:t>
            </a:r>
            <a:endParaRPr b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-Autorització del dret d’imatge.</a:t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-Sortides pel municipi.</a:t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-Sortida per </a:t>
            </a:r>
            <a:r>
              <a:rPr i="1" lang="ca" sz="1800">
                <a:solidFill>
                  <a:schemeClr val="dk1"/>
                </a:solidFill>
              </a:rPr>
              <a:t>trasllat</a:t>
            </a:r>
            <a:r>
              <a:rPr b="0" i="1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 centre de salut.</a:t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-Autorització recollida terceres persones.</a:t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-Autorització de dades.</a:t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t/>
            </a:r>
            <a:endParaRPr b="0" i="0" sz="2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2" name="Google Shape;162;p7"/>
          <p:cNvSpPr txBox="1"/>
          <p:nvPr/>
        </p:nvSpPr>
        <p:spPr>
          <a:xfrm>
            <a:off x="4856850" y="1928825"/>
            <a:ext cx="3969900" cy="49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b="1" i="1" lang="ca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Festius i dies de lliure Elecció:</a:t>
            </a:r>
            <a:endParaRPr b="1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1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i="1" lang="ca" sz="1500">
                <a:solidFill>
                  <a:schemeClr val="dk1"/>
                </a:solidFill>
              </a:rPr>
              <a:t>8 </a:t>
            </a: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desembre: </a:t>
            </a:r>
            <a:r>
              <a:rPr i="1" lang="ca" sz="1500">
                <a:solidFill>
                  <a:schemeClr val="dk1"/>
                </a:solidFill>
              </a:rPr>
              <a:t>Inmaculada Concepció</a:t>
            </a: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1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Vacances Nadal: 2</a:t>
            </a:r>
            <a:r>
              <a:rPr i="1" lang="ca" sz="1500">
                <a:solidFill>
                  <a:schemeClr val="dk1"/>
                </a:solidFill>
              </a:rPr>
              <a:t>3</a:t>
            </a: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desembre fins dia 6 de gener (ambdós inclosos).</a:t>
            </a:r>
            <a:endParaRPr b="0" i="1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- 2</a:t>
            </a:r>
            <a:r>
              <a:rPr i="1" lang="ca" sz="1500">
                <a:solidFill>
                  <a:schemeClr val="dk1"/>
                </a:solidFill>
              </a:rPr>
              <a:t>6 </a:t>
            </a: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febrer: Festa escolar unificada.</a:t>
            </a:r>
            <a:endParaRPr b="0" i="1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-Vacances de Pasqua: </a:t>
            </a:r>
            <a:r>
              <a:rPr i="1" lang="ca" sz="1500">
                <a:solidFill>
                  <a:schemeClr val="dk1"/>
                </a:solidFill>
              </a:rPr>
              <a:t>25</a:t>
            </a: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lang="ca" sz="1500">
                <a:solidFill>
                  <a:schemeClr val="dk1"/>
                </a:solidFill>
              </a:rPr>
              <a:t>març </a:t>
            </a: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fins dia </a:t>
            </a:r>
            <a:r>
              <a:rPr i="1" lang="ca" sz="1500">
                <a:solidFill>
                  <a:schemeClr val="dk1"/>
                </a:solidFill>
              </a:rPr>
              <a:t>4</a:t>
            </a: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d’abril (ambdós inclosos).</a:t>
            </a:r>
            <a:endParaRPr b="0" i="1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ca" sz="1500">
                <a:solidFill>
                  <a:schemeClr val="dk1"/>
                </a:solidFill>
              </a:rPr>
              <a:t>-1 de març: dia de les Illes Balears.</a:t>
            </a:r>
            <a:endParaRPr i="1"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i="1" lang="ca" sz="1500">
                <a:solidFill>
                  <a:schemeClr val="dk1"/>
                </a:solidFill>
              </a:rPr>
              <a:t>D</a:t>
            </a:r>
            <a:r>
              <a:rPr b="0" i="1" lang="ca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ies de lliure elecció</a:t>
            </a:r>
            <a:r>
              <a:rPr i="1" lang="ca" sz="1500">
                <a:solidFill>
                  <a:schemeClr val="dk1"/>
                </a:solidFill>
              </a:rPr>
              <a:t>: a concretar.</a:t>
            </a:r>
            <a:endParaRPr i="1"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"/>
          <p:cNvSpPr txBox="1"/>
          <p:nvPr/>
        </p:nvSpPr>
        <p:spPr>
          <a:xfrm>
            <a:off x="803047" y="1540861"/>
            <a:ext cx="77596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a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descr="baixa.jpeg" id="168" name="Google Shape;16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9002" y="2042507"/>
            <a:ext cx="6482065" cy="3629956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1"/>
          <p:cNvSpPr txBox="1"/>
          <p:nvPr/>
        </p:nvSpPr>
        <p:spPr>
          <a:xfrm>
            <a:off x="401524" y="429572"/>
            <a:ext cx="84414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515151"/>
                </a:solidFill>
                <a:latin typeface="Short Stack"/>
                <a:ea typeface="Short Stack"/>
                <a:cs typeface="Short Stack"/>
                <a:sym typeface="Short Stack"/>
              </a:rPr>
              <a:t>GRÀCIES A TOTS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ca" sz="4000" u="none" cap="none" strike="noStrike">
                <a:solidFill>
                  <a:srgbClr val="515151"/>
                </a:solidFill>
                <a:latin typeface="Short Stack"/>
                <a:ea typeface="Short Stack"/>
                <a:cs typeface="Short Stack"/>
                <a:sym typeface="Short Stack"/>
              </a:rPr>
              <a:t>PER LA VOSTRA ASSISTÈNCIA!</a:t>
            </a:r>
            <a:endParaRPr b="1" i="0" sz="4000" u="none" cap="none" strike="noStrike">
              <a:solidFill>
                <a:srgbClr val="51515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risa">
  <a:themeElements>
    <a:clrScheme name="Brisa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2023-09-05T19:41:51Z</dcterms:created>
  <dc:creator>Xisca Aguiló Gibert</dc:creator>
</cp:coreProperties>
</file>